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AE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38" d="100"/>
          <a:sy n="138" d="100"/>
        </p:scale>
        <p:origin x="82" y="-29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0C51A6-9326-4547-BCE8-28CCA7962641}" type="datetimeFigureOut">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E8E0C6-7A24-4B74-A398-20FEA4E3B36E}" type="slidenum">
              <a:rPr lang="en-US" smtClean="0"/>
              <a:t>‹#›</a:t>
            </a:fld>
            <a:endParaRPr lang="en-US" dirty="0"/>
          </a:p>
        </p:txBody>
      </p:sp>
    </p:spTree>
    <p:extLst>
      <p:ext uri="{BB962C8B-B14F-4D97-AF65-F5344CB8AC3E}">
        <p14:creationId xmlns:p14="http://schemas.microsoft.com/office/powerpoint/2010/main" val="217473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0C51A6-9326-4547-BCE8-28CCA7962641}" type="datetimeFigureOut">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E8E0C6-7A24-4B74-A398-20FEA4E3B36E}" type="slidenum">
              <a:rPr lang="en-US" smtClean="0"/>
              <a:t>‹#›</a:t>
            </a:fld>
            <a:endParaRPr lang="en-US" dirty="0"/>
          </a:p>
        </p:txBody>
      </p:sp>
    </p:spTree>
    <p:extLst>
      <p:ext uri="{BB962C8B-B14F-4D97-AF65-F5344CB8AC3E}">
        <p14:creationId xmlns:p14="http://schemas.microsoft.com/office/powerpoint/2010/main" val="105217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0C51A6-9326-4547-BCE8-28CCA7962641}" type="datetimeFigureOut">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E8E0C6-7A24-4B74-A398-20FEA4E3B36E}" type="slidenum">
              <a:rPr lang="en-US" smtClean="0"/>
              <a:t>‹#›</a:t>
            </a:fld>
            <a:endParaRPr lang="en-US" dirty="0"/>
          </a:p>
        </p:txBody>
      </p:sp>
    </p:spTree>
    <p:extLst>
      <p:ext uri="{BB962C8B-B14F-4D97-AF65-F5344CB8AC3E}">
        <p14:creationId xmlns:p14="http://schemas.microsoft.com/office/powerpoint/2010/main" val="373653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0C51A6-9326-4547-BCE8-28CCA7962641}" type="datetimeFigureOut">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E8E0C6-7A24-4B74-A398-20FEA4E3B36E}" type="slidenum">
              <a:rPr lang="en-US" smtClean="0"/>
              <a:t>‹#›</a:t>
            </a:fld>
            <a:endParaRPr lang="en-US" dirty="0"/>
          </a:p>
        </p:txBody>
      </p:sp>
    </p:spTree>
    <p:extLst>
      <p:ext uri="{BB962C8B-B14F-4D97-AF65-F5344CB8AC3E}">
        <p14:creationId xmlns:p14="http://schemas.microsoft.com/office/powerpoint/2010/main" val="424609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0C51A6-9326-4547-BCE8-28CCA7962641}" type="datetimeFigureOut">
              <a:rPr lang="en-US" smtClean="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E8E0C6-7A24-4B74-A398-20FEA4E3B36E}" type="slidenum">
              <a:rPr lang="en-US" smtClean="0"/>
              <a:t>‹#›</a:t>
            </a:fld>
            <a:endParaRPr lang="en-US" dirty="0"/>
          </a:p>
        </p:txBody>
      </p:sp>
    </p:spTree>
    <p:extLst>
      <p:ext uri="{BB962C8B-B14F-4D97-AF65-F5344CB8AC3E}">
        <p14:creationId xmlns:p14="http://schemas.microsoft.com/office/powerpoint/2010/main" val="357092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0C51A6-9326-4547-BCE8-28CCA7962641}" type="datetimeFigureOut">
              <a:rPr lang="en-US" smtClean="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E8E0C6-7A24-4B74-A398-20FEA4E3B36E}" type="slidenum">
              <a:rPr lang="en-US" smtClean="0"/>
              <a:t>‹#›</a:t>
            </a:fld>
            <a:endParaRPr lang="en-US" dirty="0"/>
          </a:p>
        </p:txBody>
      </p:sp>
    </p:spTree>
    <p:extLst>
      <p:ext uri="{BB962C8B-B14F-4D97-AF65-F5344CB8AC3E}">
        <p14:creationId xmlns:p14="http://schemas.microsoft.com/office/powerpoint/2010/main" val="356193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0C51A6-9326-4547-BCE8-28CCA7962641}" type="datetimeFigureOut">
              <a:rPr lang="en-US" smtClean="0"/>
              <a:t>6/17/2024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E8E0C6-7A24-4B74-A398-20FEA4E3B36E}" type="slidenum">
              <a:rPr lang="en-US" smtClean="0"/>
              <a:t>‹#›</a:t>
            </a:fld>
            <a:endParaRPr lang="en-US" dirty="0"/>
          </a:p>
        </p:txBody>
      </p:sp>
    </p:spTree>
    <p:extLst>
      <p:ext uri="{BB962C8B-B14F-4D97-AF65-F5344CB8AC3E}">
        <p14:creationId xmlns:p14="http://schemas.microsoft.com/office/powerpoint/2010/main" val="242134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0C51A6-9326-4547-BCE8-28CCA7962641}" type="datetimeFigureOut">
              <a:rPr lang="en-US" smtClean="0"/>
              <a:t>6/17/2024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E8E0C6-7A24-4B74-A398-20FEA4E3B36E}" type="slidenum">
              <a:rPr lang="en-US" smtClean="0"/>
              <a:t>‹#›</a:t>
            </a:fld>
            <a:endParaRPr lang="en-US" dirty="0"/>
          </a:p>
        </p:txBody>
      </p:sp>
    </p:spTree>
    <p:extLst>
      <p:ext uri="{BB962C8B-B14F-4D97-AF65-F5344CB8AC3E}">
        <p14:creationId xmlns:p14="http://schemas.microsoft.com/office/powerpoint/2010/main" val="196163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C51A6-9326-4547-BCE8-28CCA7962641}" type="datetimeFigureOut">
              <a:rPr lang="en-US" smtClean="0"/>
              <a:t>6/17/2024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E8E0C6-7A24-4B74-A398-20FEA4E3B36E}" type="slidenum">
              <a:rPr lang="en-US" smtClean="0"/>
              <a:t>‹#›</a:t>
            </a:fld>
            <a:endParaRPr lang="en-US" dirty="0"/>
          </a:p>
        </p:txBody>
      </p:sp>
    </p:spTree>
    <p:extLst>
      <p:ext uri="{BB962C8B-B14F-4D97-AF65-F5344CB8AC3E}">
        <p14:creationId xmlns:p14="http://schemas.microsoft.com/office/powerpoint/2010/main" val="408713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0C51A6-9326-4547-BCE8-28CCA7962641}" type="datetimeFigureOut">
              <a:rPr lang="en-US" smtClean="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E8E0C6-7A24-4B74-A398-20FEA4E3B36E}" type="slidenum">
              <a:rPr lang="en-US" smtClean="0"/>
              <a:t>‹#›</a:t>
            </a:fld>
            <a:endParaRPr lang="en-US" dirty="0"/>
          </a:p>
        </p:txBody>
      </p:sp>
    </p:spTree>
    <p:extLst>
      <p:ext uri="{BB962C8B-B14F-4D97-AF65-F5344CB8AC3E}">
        <p14:creationId xmlns:p14="http://schemas.microsoft.com/office/powerpoint/2010/main" val="106565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0C51A6-9326-4547-BCE8-28CCA7962641}" type="datetimeFigureOut">
              <a:rPr lang="en-US" smtClean="0"/>
              <a:t>6/17/2024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E8E0C6-7A24-4B74-A398-20FEA4E3B36E}" type="slidenum">
              <a:rPr lang="en-US" smtClean="0"/>
              <a:t>‹#›</a:t>
            </a:fld>
            <a:endParaRPr lang="en-US" dirty="0"/>
          </a:p>
        </p:txBody>
      </p:sp>
    </p:spTree>
    <p:extLst>
      <p:ext uri="{BB962C8B-B14F-4D97-AF65-F5344CB8AC3E}">
        <p14:creationId xmlns:p14="http://schemas.microsoft.com/office/powerpoint/2010/main" val="3800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80C51A6-9326-4547-BCE8-28CCA7962641}" type="datetimeFigureOut">
              <a:rPr lang="en-US" smtClean="0"/>
              <a:t>6/17/2024</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8E8E0C6-7A24-4B74-A398-20FEA4E3B36E}" type="slidenum">
              <a:rPr lang="en-US" smtClean="0"/>
              <a:t>‹#›</a:t>
            </a:fld>
            <a:endParaRPr lang="en-US" dirty="0"/>
          </a:p>
        </p:txBody>
      </p:sp>
    </p:spTree>
    <p:extLst>
      <p:ext uri="{BB962C8B-B14F-4D97-AF65-F5344CB8AC3E}">
        <p14:creationId xmlns:p14="http://schemas.microsoft.com/office/powerpoint/2010/main" val="3390063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84DB5B-C7AB-40A4-9923-3460AAEB505C}"/>
              </a:ext>
            </a:extLst>
          </p:cNvPr>
          <p:cNvSpPr txBox="1"/>
          <p:nvPr/>
        </p:nvSpPr>
        <p:spPr>
          <a:xfrm>
            <a:off x="378823" y="195943"/>
            <a:ext cx="3592285" cy="646331"/>
          </a:xfrm>
          <a:prstGeom prst="rect">
            <a:avLst/>
          </a:prstGeom>
          <a:noFill/>
        </p:spPr>
        <p:txBody>
          <a:bodyPr wrap="square" rtlCol="0">
            <a:spAutoFit/>
          </a:bodyPr>
          <a:lstStyle/>
          <a:p>
            <a:r>
              <a:rPr lang="en-US" dirty="0">
                <a:solidFill>
                  <a:schemeClr val="bg1"/>
                </a:solidFill>
              </a:rPr>
              <a:t>A business phone system that’s more than just talk.</a:t>
            </a:r>
          </a:p>
        </p:txBody>
      </p:sp>
      <p:pic>
        <p:nvPicPr>
          <p:cNvPr id="16" name="Picture 15" descr="A picture containing drawing&#10;&#10;Description automatically generated">
            <a:extLst>
              <a:ext uri="{FF2B5EF4-FFF2-40B4-BE49-F238E27FC236}">
                <a16:creationId xmlns:a16="http://schemas.microsoft.com/office/drawing/2014/main" id="{2F71B54A-C7FC-405A-AD3B-88656A129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3684"/>
            <a:ext cx="3140739" cy="1168001"/>
          </a:xfrm>
          <a:prstGeom prst="rect">
            <a:avLst/>
          </a:prstGeom>
        </p:spPr>
      </p:pic>
      <p:sp>
        <p:nvSpPr>
          <p:cNvPr id="24" name="Partial Circle 23">
            <a:extLst>
              <a:ext uri="{FF2B5EF4-FFF2-40B4-BE49-F238E27FC236}">
                <a16:creationId xmlns:a16="http://schemas.microsoft.com/office/drawing/2014/main" id="{5AE53DED-2D6D-4846-AD65-117AF9FBF07E}"/>
              </a:ext>
            </a:extLst>
          </p:cNvPr>
          <p:cNvSpPr/>
          <p:nvPr/>
        </p:nvSpPr>
        <p:spPr>
          <a:xfrm>
            <a:off x="238515" y="-1976626"/>
            <a:ext cx="4588329" cy="3953251"/>
          </a:xfrm>
          <a:prstGeom prst="pie">
            <a:avLst>
              <a:gd name="adj1" fmla="val 0"/>
              <a:gd name="adj2" fmla="val 10804997"/>
            </a:avLst>
          </a:prstGeom>
          <a:solidFill>
            <a:srgbClr val="41A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F5D7582E-53E6-4B65-9E3C-F5D5C17EB1E0}"/>
              </a:ext>
            </a:extLst>
          </p:cNvPr>
          <p:cNvSpPr txBox="1"/>
          <p:nvPr/>
        </p:nvSpPr>
        <p:spPr>
          <a:xfrm>
            <a:off x="898060" y="293962"/>
            <a:ext cx="4191556" cy="646331"/>
          </a:xfrm>
          <a:prstGeom prst="rect">
            <a:avLst/>
          </a:prstGeom>
          <a:no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Business communications </a:t>
            </a:r>
          </a:p>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that’s more than just talk.</a:t>
            </a:r>
          </a:p>
        </p:txBody>
      </p:sp>
      <p:pic>
        <p:nvPicPr>
          <p:cNvPr id="7" name="Picture 6" descr="A picture containing room&#10;&#10;Description automatically generated">
            <a:extLst>
              <a:ext uri="{FF2B5EF4-FFF2-40B4-BE49-F238E27FC236}">
                <a16:creationId xmlns:a16="http://schemas.microsoft.com/office/drawing/2014/main" id="{E08DDAB0-8274-4D7B-9D4D-9FF283A91F60}"/>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3213464" y="846726"/>
            <a:ext cx="1372874" cy="1372874"/>
          </a:xfrm>
          <a:prstGeom prst="ellipse">
            <a:avLst/>
          </a:prstGeom>
        </p:spPr>
      </p:pic>
      <p:pic>
        <p:nvPicPr>
          <p:cNvPr id="27" name="Picture 26" descr="A person standing in front of a window&#10;&#10;Description automatically generated">
            <a:extLst>
              <a:ext uri="{FF2B5EF4-FFF2-40B4-BE49-F238E27FC236}">
                <a16:creationId xmlns:a16="http://schemas.microsoft.com/office/drawing/2014/main" id="{A6A5A132-DEB4-44B9-8F83-18F4019238D4}"/>
              </a:ext>
            </a:extLst>
          </p:cNvPr>
          <p:cNvPicPr>
            <a:picLocks noChangeAspect="1"/>
          </p:cNvPicPr>
          <p:nvPr/>
        </p:nvPicPr>
        <p:blipFill rotWithShape="1">
          <a:blip r:embed="rId4">
            <a:extLst>
              <a:ext uri="{28A0092B-C50C-407E-A947-70E740481C1C}">
                <a14:useLocalDpi xmlns:a14="http://schemas.microsoft.com/office/drawing/2010/main" val="0"/>
              </a:ext>
            </a:extLst>
          </a:blip>
          <a:srcRect l="39998" r="718"/>
          <a:stretch/>
        </p:blipFill>
        <p:spPr>
          <a:xfrm>
            <a:off x="4212635" y="605298"/>
            <a:ext cx="2823300" cy="2889064"/>
          </a:xfrm>
          <a:prstGeom prst="ellipse">
            <a:avLst/>
          </a:prstGeom>
        </p:spPr>
      </p:pic>
      <p:sp>
        <p:nvSpPr>
          <p:cNvPr id="28" name="TextBox 27">
            <a:extLst>
              <a:ext uri="{FF2B5EF4-FFF2-40B4-BE49-F238E27FC236}">
                <a16:creationId xmlns:a16="http://schemas.microsoft.com/office/drawing/2014/main" id="{C0E48F8E-E47B-4714-AE65-16B190D54F15}"/>
              </a:ext>
            </a:extLst>
          </p:cNvPr>
          <p:cNvSpPr txBox="1"/>
          <p:nvPr/>
        </p:nvSpPr>
        <p:spPr>
          <a:xfrm>
            <a:off x="238516" y="3366295"/>
            <a:ext cx="3962944" cy="369332"/>
          </a:xfrm>
          <a:prstGeom prst="rect">
            <a:avLst/>
          </a:prstGeom>
          <a:noFill/>
        </p:spPr>
        <p:txBody>
          <a:bodyPr wrap="non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Voice. Text. Video. Collaboration.</a:t>
            </a:r>
          </a:p>
        </p:txBody>
      </p:sp>
      <p:sp>
        <p:nvSpPr>
          <p:cNvPr id="29" name="TextBox 28">
            <a:extLst>
              <a:ext uri="{FF2B5EF4-FFF2-40B4-BE49-F238E27FC236}">
                <a16:creationId xmlns:a16="http://schemas.microsoft.com/office/drawing/2014/main" id="{9EBCDD4F-B848-4AEF-A7F8-5FA9E6E5FD33}"/>
              </a:ext>
            </a:extLst>
          </p:cNvPr>
          <p:cNvSpPr txBox="1"/>
          <p:nvPr/>
        </p:nvSpPr>
        <p:spPr>
          <a:xfrm>
            <a:off x="288353" y="3917516"/>
            <a:ext cx="3017520" cy="4131900"/>
          </a:xfrm>
          <a:prstGeom prst="rect">
            <a:avLst/>
          </a:prstGeom>
          <a:noFill/>
        </p:spPr>
        <p:txBody>
          <a:bodyPr wrap="square" rtlCol="0">
            <a:spAutoFit/>
          </a:bodyPr>
          <a:lstStyle/>
          <a:p>
            <a:pPr algn="just"/>
            <a:r>
              <a:rPr lang="en-US" sz="1050" b="0" i="0" dirty="0">
                <a:solidFill>
                  <a:schemeClr val="tx1">
                    <a:lumMod val="75000"/>
                    <a:lumOff val="25000"/>
                  </a:schemeClr>
                </a:solidFill>
                <a:effectLst/>
                <a:latin typeface="Open Sans" panose="020B0606030504020204" pitchFamily="34" charset="0"/>
              </a:rPr>
              <a:t>Phone.com is the modern, work-from-anywhere solution for today’s agile, mobile, and always-on entrepreneurs and growing businesses.</a:t>
            </a:r>
          </a:p>
          <a:p>
            <a:pPr algn="just"/>
            <a:endParaRPr lang="en-US"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Looking for a business communications service to keep you connected from anywhere on any device? Phone.com offers all of the modern features of a big-enterprise phone system but is affordable and easy to use for entrepreneurs and growing businesses. In just minutes, you can take your business to the next level.</a:t>
            </a:r>
          </a:p>
          <a:p>
            <a:pPr algn="just"/>
            <a:endParaRPr lang="en-US"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10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Phone.com solution includes advanced business phone features your growing business needs to serve your customers effectively and professionally. Big business features keep even the smallest business sounding large to potential customers. Advanced call handling options enhance your company image, and mobility features keep you connected anytime, anywhere with colleagues, customers, and partners whether you’re in the office or on the go.</a:t>
            </a:r>
          </a:p>
        </p:txBody>
      </p:sp>
      <p:sp>
        <p:nvSpPr>
          <p:cNvPr id="30" name="TextBox 29">
            <a:extLst>
              <a:ext uri="{FF2B5EF4-FFF2-40B4-BE49-F238E27FC236}">
                <a16:creationId xmlns:a16="http://schemas.microsoft.com/office/drawing/2014/main" id="{B7D03DA9-5AF5-46E3-AE7B-1D868C89D82E}"/>
              </a:ext>
            </a:extLst>
          </p:cNvPr>
          <p:cNvSpPr txBox="1"/>
          <p:nvPr/>
        </p:nvSpPr>
        <p:spPr>
          <a:xfrm>
            <a:off x="3580856" y="3917516"/>
            <a:ext cx="3017520" cy="261610"/>
          </a:xfrm>
          <a:prstGeom prst="rect">
            <a:avLst/>
          </a:prstGeom>
          <a:noFill/>
        </p:spPr>
        <p:txBody>
          <a:bodyPr wrap="square" rtlCol="0">
            <a:spAutoFit/>
          </a:bodyPr>
          <a:lstStyle/>
          <a:p>
            <a:pPr algn="just"/>
            <a:r>
              <a:rPr lang="en-US" sz="1100" b="1" i="0" dirty="0">
                <a:solidFill>
                  <a:schemeClr val="tx1">
                    <a:lumMod val="75000"/>
                    <a:lumOff val="25000"/>
                  </a:schemeClr>
                </a:solidFill>
                <a:effectLst/>
                <a:latin typeface="Open Sans" panose="020B0606030504020204" pitchFamily="34" charset="0"/>
              </a:rPr>
              <a:t>With Phone.com you get:</a:t>
            </a:r>
            <a:endParaRPr lang="en-US" sz="11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4" name="Table 34">
            <a:extLst>
              <a:ext uri="{FF2B5EF4-FFF2-40B4-BE49-F238E27FC236}">
                <a16:creationId xmlns:a16="http://schemas.microsoft.com/office/drawing/2014/main" id="{627656D2-73DD-4E1B-9CF0-E571DB69159E}"/>
              </a:ext>
            </a:extLst>
          </p:cNvPr>
          <p:cNvGraphicFramePr>
            <a:graphicFrameLocks noGrp="1"/>
          </p:cNvGraphicFramePr>
          <p:nvPr>
            <p:extLst>
              <p:ext uri="{D42A27DB-BD31-4B8C-83A1-F6EECF244321}">
                <p14:modId xmlns:p14="http://schemas.microsoft.com/office/powerpoint/2010/main" val="987041945"/>
              </p:ext>
            </p:extLst>
          </p:nvPr>
        </p:nvGraphicFramePr>
        <p:xfrm>
          <a:off x="3606232" y="4211332"/>
          <a:ext cx="2992144" cy="3657600"/>
        </p:xfrm>
        <a:graphic>
          <a:graphicData uri="http://schemas.openxmlformats.org/drawingml/2006/table">
            <a:tbl>
              <a:tblPr firstRow="1" bandRow="1">
                <a:tableStyleId>{5940675A-B579-460E-94D1-54222C63F5DA}</a:tableStyleId>
              </a:tblPr>
              <a:tblGrid>
                <a:gridCol w="307647">
                  <a:extLst>
                    <a:ext uri="{9D8B030D-6E8A-4147-A177-3AD203B41FA5}">
                      <a16:colId xmlns:a16="http://schemas.microsoft.com/office/drawing/2014/main" val="3247448958"/>
                    </a:ext>
                  </a:extLst>
                </a:gridCol>
                <a:gridCol w="2684497">
                  <a:extLst>
                    <a:ext uri="{9D8B030D-6E8A-4147-A177-3AD203B41FA5}">
                      <a16:colId xmlns:a16="http://schemas.microsoft.com/office/drawing/2014/main" val="708144937"/>
                    </a:ext>
                  </a:extLst>
                </a:gridCol>
              </a:tblGrid>
              <a:tr h="542594">
                <a:tc>
                  <a:txBody>
                    <a:bodyPr/>
                    <a:lstStyle/>
                    <a:p>
                      <a:pPr algn="ctr"/>
                      <a:r>
                        <a:rPr lang="en-US" dirty="0">
                          <a:solidFill>
                            <a:schemeClr val="accent4"/>
                          </a:solidFill>
                          <a:latin typeface="Font Awesome 5 Free Solid" panose="02000503000000000000" pitchFamily="50" charset="0"/>
                          <a:sym typeface="Wingdings" panose="05000000000000000000" pitchFamily="2" charset="2"/>
                        </a:rPr>
                        <a:t></a:t>
                      </a:r>
                      <a:endParaRPr lang="en-US"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spcAft>
                          <a:spcPts val="600"/>
                        </a:spcAft>
                      </a:pPr>
                      <a:r>
                        <a:rPr lang="en-US" sz="105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Communications that just works on any device. Phone.com can support physical phones as well as mobile devices and softphones.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25059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accent4"/>
                          </a:solidFill>
                          <a:latin typeface="Font Awesome 5 Free Solid" panose="02000503000000000000" pitchFamily="50" charset="0"/>
                          <a:sym typeface="Wingdings" panose="05000000000000000000" pitchFamily="2" charset="2"/>
                        </a:rPr>
                        <a:t></a:t>
                      </a:r>
                      <a:endParaRPr lang="en-US" dirty="0">
                        <a:solidFill>
                          <a:schemeClr val="accent4"/>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solidFill>
                          <a:schemeClr val="accent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US" sz="105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modern feature set that includes conferencing, texting, sophisticated call management, and more.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5226817"/>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accent4"/>
                          </a:solidFill>
                          <a:latin typeface="Font Awesome 5 Free Solid" panose="02000503000000000000" pitchFamily="50" charset="0"/>
                          <a:sym typeface="Wingdings" panose="05000000000000000000" pitchFamily="2" charset="2"/>
                        </a:rPr>
                        <a:t></a:t>
                      </a:r>
                      <a:endParaRPr lang="en-US" dirty="0">
                        <a:solidFill>
                          <a:schemeClr val="accent4"/>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accent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US" sz="105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web-based administration panel. Add users or make system changes on the fly from anywhere. There’s no need to be a telecom expert.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1120164"/>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accent4"/>
                          </a:solidFill>
                          <a:latin typeface="Font Awesome 5 Free Solid" panose="02000503000000000000" pitchFamily="50" charset="0"/>
                          <a:sym typeface="Wingdings" panose="05000000000000000000" pitchFamily="2" charset="2"/>
                        </a:rPr>
                        <a:t></a:t>
                      </a:r>
                      <a:endParaRPr lang="en-US" dirty="0">
                        <a:solidFill>
                          <a:schemeClr val="accent4"/>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accent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US" sz="105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frictionless future. You get free software upgrades and new features so that your unified communications solution is always state-of-the-art. As your business grows, Phone.com grows with you.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1510441"/>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accent4"/>
                          </a:solidFill>
                          <a:latin typeface="Font Awesome 5 Free Solid" panose="02000503000000000000" pitchFamily="50" charset="0"/>
                          <a:sym typeface="Wingdings" panose="05000000000000000000" pitchFamily="2" charset="2"/>
                        </a:rPr>
                        <a:t></a:t>
                      </a:r>
                      <a:endParaRPr lang="en-US" dirty="0">
                        <a:solidFill>
                          <a:schemeClr val="accent4"/>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accent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n-US" sz="1050"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Unparalleled support. Our support experts are standing by 24/7 to help you succeed.​​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5696116"/>
                  </a:ext>
                </a:extLst>
              </a:tr>
            </a:tbl>
          </a:graphicData>
        </a:graphic>
      </p:graphicFrame>
      <p:sp>
        <p:nvSpPr>
          <p:cNvPr id="35" name="Rectangle 34">
            <a:extLst>
              <a:ext uri="{FF2B5EF4-FFF2-40B4-BE49-F238E27FC236}">
                <a16:creationId xmlns:a16="http://schemas.microsoft.com/office/drawing/2014/main" id="{01C1572A-4568-407D-A1B6-44E58CF52A60}"/>
              </a:ext>
            </a:extLst>
          </p:cNvPr>
          <p:cNvSpPr/>
          <p:nvPr/>
        </p:nvSpPr>
        <p:spPr>
          <a:xfrm>
            <a:off x="0" y="8713113"/>
            <a:ext cx="6858000" cy="4308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6" name="TextBox 35">
            <a:extLst>
              <a:ext uri="{FF2B5EF4-FFF2-40B4-BE49-F238E27FC236}">
                <a16:creationId xmlns:a16="http://schemas.microsoft.com/office/drawing/2014/main" id="{B624977E-6A73-47DF-9D23-B02777DDB380}"/>
              </a:ext>
            </a:extLst>
          </p:cNvPr>
          <p:cNvSpPr txBox="1"/>
          <p:nvPr/>
        </p:nvSpPr>
        <p:spPr>
          <a:xfrm>
            <a:off x="2516980" y="8809557"/>
            <a:ext cx="891911" cy="276999"/>
          </a:xfrm>
          <a:prstGeom prst="rect">
            <a:avLst/>
          </a:prstGeom>
          <a:noFill/>
        </p:spPr>
        <p:txBody>
          <a:bodyPr wrap="none" rtlCol="0">
            <a:spAutoFit/>
          </a:bodyPr>
          <a:lstStyle/>
          <a:p>
            <a:r>
              <a:rPr lang="en-US" sz="1200" dirty="0">
                <a:solidFill>
                  <a:schemeClr val="bg1"/>
                </a:solidFill>
              </a:rPr>
              <a:t>Phone.com</a:t>
            </a:r>
          </a:p>
        </p:txBody>
      </p:sp>
      <p:cxnSp>
        <p:nvCxnSpPr>
          <p:cNvPr id="38" name="Straight Connector 37">
            <a:extLst>
              <a:ext uri="{FF2B5EF4-FFF2-40B4-BE49-F238E27FC236}">
                <a16:creationId xmlns:a16="http://schemas.microsoft.com/office/drawing/2014/main" id="{6B789966-30C8-412B-B884-F651323C0ABB}"/>
              </a:ext>
            </a:extLst>
          </p:cNvPr>
          <p:cNvCxnSpPr>
            <a:cxnSpLocks/>
          </p:cNvCxnSpPr>
          <p:nvPr/>
        </p:nvCxnSpPr>
        <p:spPr>
          <a:xfrm>
            <a:off x="3509885" y="8792895"/>
            <a:ext cx="0" cy="2731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E0D88DF-7545-4C76-9065-C7626439C15E}"/>
              </a:ext>
            </a:extLst>
          </p:cNvPr>
          <p:cNvSpPr txBox="1"/>
          <p:nvPr/>
        </p:nvSpPr>
        <p:spPr>
          <a:xfrm>
            <a:off x="3509885" y="8809556"/>
            <a:ext cx="1051891" cy="276999"/>
          </a:xfrm>
          <a:prstGeom prst="rect">
            <a:avLst/>
          </a:prstGeom>
          <a:noFill/>
        </p:spPr>
        <p:txBody>
          <a:bodyPr wrap="none" rtlCol="0">
            <a:spAutoFit/>
          </a:bodyPr>
          <a:lstStyle/>
          <a:p>
            <a:r>
              <a:rPr lang="en-US" sz="1200" dirty="0">
                <a:solidFill>
                  <a:schemeClr val="bg1"/>
                </a:solidFill>
              </a:rPr>
              <a:t>877 746-6310</a:t>
            </a:r>
          </a:p>
        </p:txBody>
      </p:sp>
      <p:pic>
        <p:nvPicPr>
          <p:cNvPr id="5" name="Picture 4" descr="A person smiling for the camera&#10;&#10;Description automatically generated">
            <a:extLst>
              <a:ext uri="{FF2B5EF4-FFF2-40B4-BE49-F238E27FC236}">
                <a16:creationId xmlns:a16="http://schemas.microsoft.com/office/drawing/2014/main" id="{CA0E629E-8E7E-4E69-9D1A-3828F8F0B424}"/>
              </a:ext>
            </a:extLst>
          </p:cNvPr>
          <p:cNvPicPr>
            <a:picLocks noChangeAspect="1"/>
          </p:cNvPicPr>
          <p:nvPr/>
        </p:nvPicPr>
        <p:blipFill rotWithShape="1">
          <a:blip r:embed="rId5">
            <a:extLst>
              <a:ext uri="{28A0092B-C50C-407E-A947-70E740481C1C}">
                <a14:useLocalDpi xmlns:a14="http://schemas.microsoft.com/office/drawing/2010/main" val="0"/>
              </a:ext>
            </a:extLst>
          </a:blip>
          <a:srcRect l="10812" r="22572"/>
          <a:stretch/>
        </p:blipFill>
        <p:spPr>
          <a:xfrm>
            <a:off x="4222296" y="554911"/>
            <a:ext cx="2992144" cy="2997222"/>
          </a:xfrm>
          <a:prstGeom prst="ellipse">
            <a:avLst/>
          </a:prstGeom>
        </p:spPr>
      </p:pic>
    </p:spTree>
    <p:extLst>
      <p:ext uri="{BB962C8B-B14F-4D97-AF65-F5344CB8AC3E}">
        <p14:creationId xmlns:p14="http://schemas.microsoft.com/office/powerpoint/2010/main" val="76238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ADACC-92EF-4B5C-9992-151F53094F83}"/>
              </a:ext>
            </a:extLst>
          </p:cNvPr>
          <p:cNvSpPr/>
          <p:nvPr/>
        </p:nvSpPr>
        <p:spPr>
          <a:xfrm>
            <a:off x="0" y="0"/>
            <a:ext cx="6858000" cy="34122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CA939A7-E112-4B07-81B9-657A7116C857}"/>
              </a:ext>
            </a:extLst>
          </p:cNvPr>
          <p:cNvSpPr txBox="1"/>
          <p:nvPr/>
        </p:nvSpPr>
        <p:spPr>
          <a:xfrm>
            <a:off x="290741" y="277407"/>
            <a:ext cx="3268844" cy="369332"/>
          </a:xfrm>
          <a:prstGeom prst="rect">
            <a:avLst/>
          </a:prstGeom>
          <a:noFill/>
        </p:spPr>
        <p:txBody>
          <a:bodyPr wrap="non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The Phone.com Experience</a:t>
            </a:r>
          </a:p>
        </p:txBody>
      </p:sp>
      <p:pic>
        <p:nvPicPr>
          <p:cNvPr id="12" name="Picture 11" descr="A picture containing drawing&#10;&#10;Description automatically generated">
            <a:extLst>
              <a:ext uri="{FF2B5EF4-FFF2-40B4-BE49-F238E27FC236}">
                <a16:creationId xmlns:a16="http://schemas.microsoft.com/office/drawing/2014/main" id="{FD336B04-9856-44D2-A8C2-EDD1387D5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15" y="833651"/>
            <a:ext cx="321524" cy="659327"/>
          </a:xfrm>
          <a:prstGeom prst="rect">
            <a:avLst/>
          </a:prstGeom>
        </p:spPr>
      </p:pic>
      <p:sp>
        <p:nvSpPr>
          <p:cNvPr id="13" name="TextBox 12">
            <a:extLst>
              <a:ext uri="{FF2B5EF4-FFF2-40B4-BE49-F238E27FC236}">
                <a16:creationId xmlns:a16="http://schemas.microsoft.com/office/drawing/2014/main" id="{6A069F29-661A-46F8-8D15-396C37494C5F}"/>
              </a:ext>
            </a:extLst>
          </p:cNvPr>
          <p:cNvSpPr txBox="1"/>
          <p:nvPr/>
        </p:nvSpPr>
        <p:spPr>
          <a:xfrm>
            <a:off x="1234440" y="804749"/>
            <a:ext cx="5344070" cy="1007968"/>
          </a:xfrm>
          <a:prstGeom prst="rect">
            <a:avLst/>
          </a:prstGeom>
          <a:noFill/>
        </p:spPr>
        <p:txBody>
          <a:bodyPr wrap="square" rtlCol="0">
            <a:spAutoFit/>
          </a:bodyPr>
          <a:lstStyle/>
          <a:p>
            <a:pPr algn="l">
              <a:spcAft>
                <a:spcPts val="600"/>
              </a:spcAft>
            </a:pPr>
            <a:r>
              <a:rPr lang="en-US" sz="1050" b="1" i="0" dirty="0">
                <a:solidFill>
                  <a:schemeClr val="tx1">
                    <a:lumMod val="65000"/>
                    <a:lumOff val="35000"/>
                  </a:schemeClr>
                </a:solidFill>
                <a:effectLst/>
                <a:latin typeface="Open Sans" panose="020B0606030504020204" pitchFamily="34" charset="0"/>
              </a:rPr>
              <a:t>No more using a personal number for business.</a:t>
            </a:r>
          </a:p>
          <a:p>
            <a:pPr algn="l">
              <a:spcAft>
                <a:spcPts val="600"/>
              </a:spcAft>
            </a:pPr>
            <a:r>
              <a:rPr lang="en-US" sz="1050" b="0" i="0" dirty="0">
                <a:solidFill>
                  <a:schemeClr val="tx1">
                    <a:lumMod val="65000"/>
                    <a:lumOff val="35000"/>
                  </a:schemeClr>
                </a:solidFill>
                <a:effectLst/>
                <a:latin typeface="Open Sans" panose="020B0606030504020204" pitchFamily="34" charset="0"/>
              </a:rPr>
              <a:t>Business phone numbers create a more professional impression and give you more control over customer relationships.</a:t>
            </a:r>
          </a:p>
          <a:p>
            <a:endParaRPr lang="en-US" dirty="0"/>
          </a:p>
        </p:txBody>
      </p:sp>
      <p:pic>
        <p:nvPicPr>
          <p:cNvPr id="15" name="Picture 14" descr="A picture containing object, clock, drawing&#10;&#10;Description automatically generated">
            <a:extLst>
              <a:ext uri="{FF2B5EF4-FFF2-40B4-BE49-F238E27FC236}">
                <a16:creationId xmlns:a16="http://schemas.microsoft.com/office/drawing/2014/main" id="{581E927E-5A73-401E-8F37-020B54895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96" y="1752778"/>
            <a:ext cx="594965" cy="553455"/>
          </a:xfrm>
          <a:prstGeom prst="rect">
            <a:avLst/>
          </a:prstGeom>
        </p:spPr>
      </p:pic>
      <p:sp>
        <p:nvSpPr>
          <p:cNvPr id="16" name="TextBox 15">
            <a:extLst>
              <a:ext uri="{FF2B5EF4-FFF2-40B4-BE49-F238E27FC236}">
                <a16:creationId xmlns:a16="http://schemas.microsoft.com/office/drawing/2014/main" id="{D737F4EA-B047-4A1C-BE30-E2F102BA5B55}"/>
              </a:ext>
            </a:extLst>
          </p:cNvPr>
          <p:cNvSpPr txBox="1"/>
          <p:nvPr/>
        </p:nvSpPr>
        <p:spPr>
          <a:xfrm>
            <a:off x="1235531" y="1680763"/>
            <a:ext cx="5137708" cy="1007968"/>
          </a:xfrm>
          <a:prstGeom prst="rect">
            <a:avLst/>
          </a:prstGeom>
          <a:noFill/>
        </p:spPr>
        <p:txBody>
          <a:bodyPr wrap="square" rtlCol="0">
            <a:spAutoFit/>
          </a:bodyPr>
          <a:lstStyle/>
          <a:p>
            <a:pPr>
              <a:spcAft>
                <a:spcPts val="600"/>
              </a:spcAft>
            </a:pPr>
            <a:r>
              <a:rPr lang="en-US" sz="1050" b="1" dirty="0">
                <a:solidFill>
                  <a:schemeClr val="tx1">
                    <a:lumMod val="65000"/>
                    <a:lumOff val="35000"/>
                  </a:schemeClr>
                </a:solidFill>
                <a:latin typeface="Open Sans" panose="020B0606030504020204" pitchFamily="34" charset="0"/>
              </a:rPr>
              <a:t>Enterprise features at a fraction of the cost.</a:t>
            </a:r>
          </a:p>
          <a:p>
            <a:pPr>
              <a:spcAft>
                <a:spcPts val="600"/>
              </a:spcAft>
            </a:pPr>
            <a:r>
              <a:rPr lang="en-US" sz="1050" dirty="0">
                <a:solidFill>
                  <a:schemeClr val="tx1">
                    <a:lumMod val="65000"/>
                    <a:lumOff val="35000"/>
                  </a:schemeClr>
                </a:solidFill>
                <a:latin typeface="Open Sans" panose="020B0606030504020204" pitchFamily="34" charset="0"/>
              </a:rPr>
              <a:t>Greetings, Automated Attendants, and Hold Music provides callers with a first-class experience, even if you are a one-person show.</a:t>
            </a:r>
          </a:p>
          <a:p>
            <a:endParaRPr lang="en-US" dirty="0"/>
          </a:p>
        </p:txBody>
      </p:sp>
      <p:pic>
        <p:nvPicPr>
          <p:cNvPr id="18" name="Picture 17" descr="A close up of a clock&#10;&#10;Description automatically generated">
            <a:extLst>
              <a:ext uri="{FF2B5EF4-FFF2-40B4-BE49-F238E27FC236}">
                <a16:creationId xmlns:a16="http://schemas.microsoft.com/office/drawing/2014/main" id="{D95427BE-42DE-4A13-A1E9-E4D7DE251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73" y="2581397"/>
            <a:ext cx="618409" cy="640979"/>
          </a:xfrm>
          <a:prstGeom prst="rect">
            <a:avLst/>
          </a:prstGeom>
        </p:spPr>
      </p:pic>
      <p:sp>
        <p:nvSpPr>
          <p:cNvPr id="19" name="TextBox 18">
            <a:extLst>
              <a:ext uri="{FF2B5EF4-FFF2-40B4-BE49-F238E27FC236}">
                <a16:creationId xmlns:a16="http://schemas.microsoft.com/office/drawing/2014/main" id="{B0A969E9-7546-4E1E-83D2-BA27048D438E}"/>
              </a:ext>
            </a:extLst>
          </p:cNvPr>
          <p:cNvSpPr txBox="1"/>
          <p:nvPr/>
        </p:nvSpPr>
        <p:spPr>
          <a:xfrm>
            <a:off x="1234440" y="2486737"/>
            <a:ext cx="5149149" cy="769441"/>
          </a:xfrm>
          <a:prstGeom prst="rect">
            <a:avLst/>
          </a:prstGeom>
          <a:noFill/>
        </p:spPr>
        <p:txBody>
          <a:bodyPr wrap="square" rtlCol="0">
            <a:spAutoFit/>
          </a:bodyPr>
          <a:lstStyle/>
          <a:p>
            <a:pPr>
              <a:spcAft>
                <a:spcPts val="600"/>
              </a:spcAft>
            </a:pPr>
            <a:r>
              <a:rPr lang="en-US" sz="1050" b="1" dirty="0">
                <a:solidFill>
                  <a:schemeClr val="tx1">
                    <a:lumMod val="65000"/>
                    <a:lumOff val="35000"/>
                  </a:schemeClr>
                </a:solidFill>
                <a:latin typeface="Open Sans" panose="020B0606030504020204" pitchFamily="34" charset="0"/>
              </a:rPr>
              <a:t>No</a:t>
            </a:r>
            <a:r>
              <a:rPr lang="en-US" b="1" i="0" dirty="0">
                <a:solidFill>
                  <a:srgbClr val="FFFFFF"/>
                </a:solidFill>
                <a:effectLst/>
                <a:latin typeface="Open Sans" panose="020B0606030504020204" pitchFamily="34" charset="0"/>
              </a:rPr>
              <a:t> </a:t>
            </a:r>
            <a:r>
              <a:rPr lang="en-US" sz="1050" b="1" dirty="0">
                <a:solidFill>
                  <a:schemeClr val="tx1">
                    <a:lumMod val="65000"/>
                    <a:lumOff val="35000"/>
                  </a:schemeClr>
                </a:solidFill>
                <a:latin typeface="Open Sans" panose="020B0606030504020204" pitchFamily="34" charset="0"/>
              </a:rPr>
              <a:t>implementation headaches.</a:t>
            </a:r>
          </a:p>
          <a:p>
            <a:pPr>
              <a:spcAft>
                <a:spcPts val="600"/>
              </a:spcAft>
            </a:pPr>
            <a:r>
              <a:rPr lang="en-US" sz="1050" dirty="0">
                <a:solidFill>
                  <a:schemeClr val="tx1">
                    <a:lumMod val="65000"/>
                    <a:lumOff val="35000"/>
                  </a:schemeClr>
                </a:solidFill>
                <a:latin typeface="Open Sans" panose="020B0606030504020204" pitchFamily="34" charset="0"/>
              </a:rPr>
              <a:t>Start communicating immediately after choosing our inventory of over 20 million phone numbers. Use your mobile device, PC, or IP desk phone.</a:t>
            </a:r>
          </a:p>
        </p:txBody>
      </p:sp>
      <p:sp>
        <p:nvSpPr>
          <p:cNvPr id="21" name="TextBox 20">
            <a:extLst>
              <a:ext uri="{FF2B5EF4-FFF2-40B4-BE49-F238E27FC236}">
                <a16:creationId xmlns:a16="http://schemas.microsoft.com/office/drawing/2014/main" id="{F123D887-1190-4EF5-AFCF-0EDFBD1B63D5}"/>
              </a:ext>
            </a:extLst>
          </p:cNvPr>
          <p:cNvSpPr txBox="1"/>
          <p:nvPr/>
        </p:nvSpPr>
        <p:spPr>
          <a:xfrm>
            <a:off x="290741" y="3613352"/>
            <a:ext cx="1196161" cy="369332"/>
          </a:xfrm>
          <a:prstGeom prst="rect">
            <a:avLst/>
          </a:prstGeom>
          <a:noFill/>
        </p:spPr>
        <p:txBody>
          <a:bodyPr wrap="non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Features</a:t>
            </a:r>
          </a:p>
        </p:txBody>
      </p:sp>
      <p:sp>
        <p:nvSpPr>
          <p:cNvPr id="23" name="TextBox 22">
            <a:extLst>
              <a:ext uri="{FF2B5EF4-FFF2-40B4-BE49-F238E27FC236}">
                <a16:creationId xmlns:a16="http://schemas.microsoft.com/office/drawing/2014/main" id="{42E15374-737E-467F-90A9-F69548472E77}"/>
              </a:ext>
            </a:extLst>
          </p:cNvPr>
          <p:cNvSpPr txBox="1"/>
          <p:nvPr/>
        </p:nvSpPr>
        <p:spPr>
          <a:xfrm>
            <a:off x="300905" y="3949674"/>
            <a:ext cx="4860899" cy="261610"/>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All plans include:</a:t>
            </a:r>
          </a:p>
        </p:txBody>
      </p:sp>
      <p:graphicFrame>
        <p:nvGraphicFramePr>
          <p:cNvPr id="25" name="Table 183">
            <a:extLst>
              <a:ext uri="{FF2B5EF4-FFF2-40B4-BE49-F238E27FC236}">
                <a16:creationId xmlns:a16="http://schemas.microsoft.com/office/drawing/2014/main" id="{918211F8-60C2-407D-96BC-24BC08CA7B87}"/>
              </a:ext>
            </a:extLst>
          </p:cNvPr>
          <p:cNvGraphicFramePr>
            <a:graphicFrameLocks noGrp="1"/>
          </p:cNvGraphicFramePr>
          <p:nvPr>
            <p:extLst>
              <p:ext uri="{D42A27DB-BD31-4B8C-83A1-F6EECF244321}">
                <p14:modId xmlns:p14="http://schemas.microsoft.com/office/powerpoint/2010/main" val="2649660142"/>
              </p:ext>
            </p:extLst>
          </p:nvPr>
        </p:nvGraphicFramePr>
        <p:xfrm>
          <a:off x="2098635" y="24372082"/>
          <a:ext cx="7669390" cy="22882839"/>
        </p:xfrm>
        <a:graphic>
          <a:graphicData uri="http://schemas.openxmlformats.org/drawingml/2006/table">
            <a:tbl>
              <a:tblPr firstRow="1" bandRow="1">
                <a:tableStyleId>{C083E6E3-FA7D-4D7B-A595-EF9225AFEA82}</a:tableStyleId>
              </a:tblPr>
              <a:tblGrid>
                <a:gridCol w="3240707">
                  <a:extLst>
                    <a:ext uri="{9D8B030D-6E8A-4147-A177-3AD203B41FA5}">
                      <a16:colId xmlns:a16="http://schemas.microsoft.com/office/drawing/2014/main" val="3488724308"/>
                    </a:ext>
                  </a:extLst>
                </a:gridCol>
                <a:gridCol w="1527017">
                  <a:extLst>
                    <a:ext uri="{9D8B030D-6E8A-4147-A177-3AD203B41FA5}">
                      <a16:colId xmlns:a16="http://schemas.microsoft.com/office/drawing/2014/main" val="2188956632"/>
                    </a:ext>
                  </a:extLst>
                </a:gridCol>
                <a:gridCol w="1440582">
                  <a:extLst>
                    <a:ext uri="{9D8B030D-6E8A-4147-A177-3AD203B41FA5}">
                      <a16:colId xmlns:a16="http://schemas.microsoft.com/office/drawing/2014/main" val="595517431"/>
                    </a:ext>
                  </a:extLst>
                </a:gridCol>
                <a:gridCol w="1461084">
                  <a:extLst>
                    <a:ext uri="{9D8B030D-6E8A-4147-A177-3AD203B41FA5}">
                      <a16:colId xmlns:a16="http://schemas.microsoft.com/office/drawing/2014/main" val="3716219002"/>
                    </a:ext>
                  </a:extLst>
                </a:gridCol>
              </a:tblGrid>
              <a:tr h="46228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Account</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816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Calling minutes*</a:t>
                      </a:r>
                    </a:p>
                  </a:txBody>
                  <a:tcPr anchor="ct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300 Minutes</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extLst>
                  <a:ext uri="{0D108BD9-81ED-4DB2-BD59-A6C34878D82A}">
                    <a16:rowId xmlns:a16="http://schemas.microsoft.com/office/drawing/2014/main" val="383982555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Phone numbers</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Account</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extLst>
                  <a:ext uri="{0D108BD9-81ED-4DB2-BD59-A6C34878D82A}">
                    <a16:rowId xmlns:a16="http://schemas.microsoft.com/office/drawing/2014/main" val="16309875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Additional phone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236387709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Standard rate global numbers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 Usage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alpha val="20000"/>
                      </a:schemeClr>
                    </a:solidFill>
                  </a:tcPr>
                </a:tc>
                <a:extLst>
                  <a:ext uri="{0D108BD9-81ED-4DB2-BD59-A6C34878D82A}">
                    <a16:rowId xmlns:a16="http://schemas.microsoft.com/office/drawing/2014/main" val="13935239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Premium rate global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 Usage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a:t>
                      </a:r>
                    </a:p>
                  </a:txBody>
                  <a:tcPr anchor="ctr">
                    <a:solidFill>
                      <a:schemeClr val="bg1">
                        <a:lumMod val="75000"/>
                        <a:alpha val="20000"/>
                      </a:schemeClr>
                    </a:solidFill>
                  </a:tcPr>
                </a:tc>
                <a:extLst>
                  <a:ext uri="{0D108BD9-81ED-4DB2-BD59-A6C34878D82A}">
                    <a16:rowId xmlns:a16="http://schemas.microsoft.com/office/drawing/2014/main" val="28797781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Text messaging*</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1000 Pooled Segments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2257158009"/>
                  </a:ext>
                </a:extLst>
              </a:tr>
              <a:tr h="369570">
                <a:tc>
                  <a:txBody>
                    <a:bodyPr/>
                    <a:lstStyle/>
                    <a:p>
                      <a:pPr marL="0" algn="l"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24 x 7 support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2766552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Online account administration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09027163"/>
                  </a:ext>
                </a:extLst>
              </a:tr>
              <a:tr h="550545">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Video</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8498350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conferencing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25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 Participants</a:t>
                      </a:r>
                    </a:p>
                  </a:txBody>
                  <a:tcPr anchor="ctr">
                    <a:solidFill>
                      <a:schemeClr val="bg1">
                        <a:lumMod val="75000"/>
                        <a:alpha val="20000"/>
                      </a:schemeClr>
                    </a:solidFill>
                  </a:tcPr>
                </a:tc>
                <a:extLst>
                  <a:ext uri="{0D108BD9-81ED-4DB2-BD59-A6C34878D82A}">
                    <a16:rowId xmlns:a16="http://schemas.microsoft.com/office/drawing/2014/main" val="594233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duration*</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382058096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Screen sharing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19848754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Document sharing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9457778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chat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7840319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Moderator controls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5350798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AES 256-bit encryption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60009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iOS App</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5487859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Security codes &amp; meeting lock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68649259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video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201668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whiteboard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9356507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video streaming (YouTube)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601785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HiFi video transcription</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22269750"/>
                  </a:ext>
                </a:extLst>
              </a:tr>
              <a:tr h="526394">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Voice features</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40716738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Address book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1646050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Audio conferencing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8278965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analytics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3436956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blocking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6568659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forwarding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8779030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handling rules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5526737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logs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79872407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notifications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6732216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recording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2693570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screening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31884866"/>
                  </a:ext>
                </a:extLst>
              </a:tr>
              <a:tr h="26352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transfer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998756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waiting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8589856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Caller 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86354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Click-to-call</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3606740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Dial-by-name directory</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20475061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E911</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6469002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Follow me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32217629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5116790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HD voice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01581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voice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269351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Hold music</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9396193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International calling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extLst>
                  <a:ext uri="{0D108BD9-81ED-4DB2-BD59-A6C34878D82A}">
                    <a16:rowId xmlns:a16="http://schemas.microsoft.com/office/drawing/2014/main" val="10219259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IP desk phone compatible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09603046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Menus (Automated attendant)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78163049"/>
                  </a:ext>
                </a:extLst>
              </a:tr>
              <a:tr h="42608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Mobile Apps (iOS/Android)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25282785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Number porting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9187101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Rooms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extLst>
                  <a:ext uri="{0D108BD9-81ED-4DB2-BD59-A6C34878D82A}">
                    <a16:rowId xmlns:a16="http://schemas.microsoft.com/office/drawing/2014/main" val="417924661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Scheduled 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2925513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 tagging</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14099886"/>
                  </a:ext>
                </a:extLst>
              </a:tr>
              <a:tr h="5067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Productivity</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109950348"/>
                  </a:ext>
                </a:extLst>
              </a:tr>
              <a:tr h="33591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CRM integration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780952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Fax from phone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5795770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Inbound faxing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338691153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receptionist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extLst>
                  <a:ext uri="{0D108BD9-81ED-4DB2-BD59-A6C34878D82A}">
                    <a16:rowId xmlns:a16="http://schemas.microsoft.com/office/drawing/2014/main" val="23387810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to email notification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94356165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transcription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74643865"/>
                  </a:ext>
                </a:extLst>
              </a:tr>
            </a:tbl>
          </a:graphicData>
        </a:graphic>
      </p:graphicFrame>
      <p:graphicFrame>
        <p:nvGraphicFramePr>
          <p:cNvPr id="27" name="Table 183">
            <a:extLst>
              <a:ext uri="{FF2B5EF4-FFF2-40B4-BE49-F238E27FC236}">
                <a16:creationId xmlns:a16="http://schemas.microsoft.com/office/drawing/2014/main" id="{4977591E-5B61-4D2B-A2B1-EB89A8236331}"/>
              </a:ext>
            </a:extLst>
          </p:cNvPr>
          <p:cNvGraphicFramePr>
            <a:graphicFrameLocks noGrp="1"/>
          </p:cNvGraphicFramePr>
          <p:nvPr>
            <p:extLst>
              <p:ext uri="{D42A27DB-BD31-4B8C-83A1-F6EECF244321}">
                <p14:modId xmlns:p14="http://schemas.microsoft.com/office/powerpoint/2010/main" val="2649660142"/>
              </p:ext>
            </p:extLst>
          </p:nvPr>
        </p:nvGraphicFramePr>
        <p:xfrm>
          <a:off x="2251035" y="24524482"/>
          <a:ext cx="7669390" cy="22882839"/>
        </p:xfrm>
        <a:graphic>
          <a:graphicData uri="http://schemas.openxmlformats.org/drawingml/2006/table">
            <a:tbl>
              <a:tblPr firstRow="1" bandRow="1">
                <a:tableStyleId>{C083E6E3-FA7D-4D7B-A595-EF9225AFEA82}</a:tableStyleId>
              </a:tblPr>
              <a:tblGrid>
                <a:gridCol w="3240707">
                  <a:extLst>
                    <a:ext uri="{9D8B030D-6E8A-4147-A177-3AD203B41FA5}">
                      <a16:colId xmlns:a16="http://schemas.microsoft.com/office/drawing/2014/main" val="3488724308"/>
                    </a:ext>
                  </a:extLst>
                </a:gridCol>
                <a:gridCol w="1527017">
                  <a:extLst>
                    <a:ext uri="{9D8B030D-6E8A-4147-A177-3AD203B41FA5}">
                      <a16:colId xmlns:a16="http://schemas.microsoft.com/office/drawing/2014/main" val="2188956632"/>
                    </a:ext>
                  </a:extLst>
                </a:gridCol>
                <a:gridCol w="1440582">
                  <a:extLst>
                    <a:ext uri="{9D8B030D-6E8A-4147-A177-3AD203B41FA5}">
                      <a16:colId xmlns:a16="http://schemas.microsoft.com/office/drawing/2014/main" val="595517431"/>
                    </a:ext>
                  </a:extLst>
                </a:gridCol>
                <a:gridCol w="1461084">
                  <a:extLst>
                    <a:ext uri="{9D8B030D-6E8A-4147-A177-3AD203B41FA5}">
                      <a16:colId xmlns:a16="http://schemas.microsoft.com/office/drawing/2014/main" val="3716219002"/>
                    </a:ext>
                  </a:extLst>
                </a:gridCol>
              </a:tblGrid>
              <a:tr h="46228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Account</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816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Calling minutes*</a:t>
                      </a:r>
                    </a:p>
                  </a:txBody>
                  <a:tcPr anchor="ct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300 Minutes</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extLst>
                  <a:ext uri="{0D108BD9-81ED-4DB2-BD59-A6C34878D82A}">
                    <a16:rowId xmlns:a16="http://schemas.microsoft.com/office/drawing/2014/main" val="383982555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Phone numbers</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Account</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extLst>
                  <a:ext uri="{0D108BD9-81ED-4DB2-BD59-A6C34878D82A}">
                    <a16:rowId xmlns:a16="http://schemas.microsoft.com/office/drawing/2014/main" val="16309875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Additional phone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236387709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Standard rate global numbers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 Usage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alpha val="20000"/>
                      </a:schemeClr>
                    </a:solidFill>
                  </a:tcPr>
                </a:tc>
                <a:extLst>
                  <a:ext uri="{0D108BD9-81ED-4DB2-BD59-A6C34878D82A}">
                    <a16:rowId xmlns:a16="http://schemas.microsoft.com/office/drawing/2014/main" val="13935239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Premium rate global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 Usage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a:t>
                      </a:r>
                    </a:p>
                  </a:txBody>
                  <a:tcPr anchor="ctr">
                    <a:solidFill>
                      <a:schemeClr val="bg1">
                        <a:lumMod val="75000"/>
                        <a:alpha val="20000"/>
                      </a:schemeClr>
                    </a:solidFill>
                  </a:tcPr>
                </a:tc>
                <a:extLst>
                  <a:ext uri="{0D108BD9-81ED-4DB2-BD59-A6C34878D82A}">
                    <a16:rowId xmlns:a16="http://schemas.microsoft.com/office/drawing/2014/main" val="28797781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Text messaging*</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1000 Pooled Segments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2257158009"/>
                  </a:ext>
                </a:extLst>
              </a:tr>
              <a:tr h="369570">
                <a:tc>
                  <a:txBody>
                    <a:bodyPr/>
                    <a:lstStyle/>
                    <a:p>
                      <a:pPr marL="0" algn="l"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24 x 7 support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2766552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Online account administration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09027163"/>
                  </a:ext>
                </a:extLst>
              </a:tr>
              <a:tr h="550545">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Video</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8498350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conferencing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25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 Participants</a:t>
                      </a:r>
                    </a:p>
                  </a:txBody>
                  <a:tcPr anchor="ctr">
                    <a:solidFill>
                      <a:schemeClr val="bg1">
                        <a:lumMod val="75000"/>
                        <a:alpha val="20000"/>
                      </a:schemeClr>
                    </a:solidFill>
                  </a:tcPr>
                </a:tc>
                <a:extLst>
                  <a:ext uri="{0D108BD9-81ED-4DB2-BD59-A6C34878D82A}">
                    <a16:rowId xmlns:a16="http://schemas.microsoft.com/office/drawing/2014/main" val="594233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duration*</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382058096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Screen sharing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19848754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Document sharing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9457778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chat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7840319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Moderator controls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5350798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AES 256-bit encryption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60009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iOS App</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5487859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Security codes &amp; meeting lock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68649259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video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201668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whiteboard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9356507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video streaming (YouTube)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601785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HiFi video transcription</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22269750"/>
                  </a:ext>
                </a:extLst>
              </a:tr>
              <a:tr h="526394">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Voice features</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40716738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Address book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1646050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Audio conferencing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8278965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analytics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3436956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blocking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6568659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forwarding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8779030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handling rules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5526737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logs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79872407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notifications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6732216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recording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2693570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screening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31884866"/>
                  </a:ext>
                </a:extLst>
              </a:tr>
              <a:tr h="26352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transfer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998756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waiting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8589856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Caller 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86354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Click-to-call</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3606740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Dial-by-name directory</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20475061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E911</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6469002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Follow me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32217629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5116790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HD voice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01581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voice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269351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Hold music</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9396193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International calling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extLst>
                  <a:ext uri="{0D108BD9-81ED-4DB2-BD59-A6C34878D82A}">
                    <a16:rowId xmlns:a16="http://schemas.microsoft.com/office/drawing/2014/main" val="10219259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IP desk phone compatible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09603046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Menus (Automated attendant)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78163049"/>
                  </a:ext>
                </a:extLst>
              </a:tr>
              <a:tr h="42608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Mobile Apps (iOS/Android)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25282785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Number porting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9187101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Rooms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extLst>
                  <a:ext uri="{0D108BD9-81ED-4DB2-BD59-A6C34878D82A}">
                    <a16:rowId xmlns:a16="http://schemas.microsoft.com/office/drawing/2014/main" val="417924661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Scheduled 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2925513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 tagging</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14099886"/>
                  </a:ext>
                </a:extLst>
              </a:tr>
              <a:tr h="5067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Productivity</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109950348"/>
                  </a:ext>
                </a:extLst>
              </a:tr>
              <a:tr h="33591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CRM integration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780952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Fax from phone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5795770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Inbound faxing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338691153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receptionist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extLst>
                  <a:ext uri="{0D108BD9-81ED-4DB2-BD59-A6C34878D82A}">
                    <a16:rowId xmlns:a16="http://schemas.microsoft.com/office/drawing/2014/main" val="23387810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to email notification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94356165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transcription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74643865"/>
                  </a:ext>
                </a:extLst>
              </a:tr>
            </a:tbl>
          </a:graphicData>
        </a:graphic>
      </p:graphicFrame>
      <p:graphicFrame>
        <p:nvGraphicFramePr>
          <p:cNvPr id="29" name="Table 183">
            <a:extLst>
              <a:ext uri="{FF2B5EF4-FFF2-40B4-BE49-F238E27FC236}">
                <a16:creationId xmlns:a16="http://schemas.microsoft.com/office/drawing/2014/main" id="{FEEB98D9-9F4C-4E53-85FE-4F74E7D8B333}"/>
              </a:ext>
            </a:extLst>
          </p:cNvPr>
          <p:cNvGraphicFramePr>
            <a:graphicFrameLocks noGrp="1"/>
          </p:cNvGraphicFramePr>
          <p:nvPr>
            <p:extLst>
              <p:ext uri="{D42A27DB-BD31-4B8C-83A1-F6EECF244321}">
                <p14:modId xmlns:p14="http://schemas.microsoft.com/office/powerpoint/2010/main" val="3780143876"/>
              </p:ext>
            </p:extLst>
          </p:nvPr>
        </p:nvGraphicFramePr>
        <p:xfrm>
          <a:off x="2403435" y="24676882"/>
          <a:ext cx="7669390" cy="22882839"/>
        </p:xfrm>
        <a:graphic>
          <a:graphicData uri="http://schemas.openxmlformats.org/drawingml/2006/table">
            <a:tbl>
              <a:tblPr firstRow="1" bandRow="1">
                <a:tableStyleId>{C083E6E3-FA7D-4D7B-A595-EF9225AFEA82}</a:tableStyleId>
              </a:tblPr>
              <a:tblGrid>
                <a:gridCol w="3240707">
                  <a:extLst>
                    <a:ext uri="{9D8B030D-6E8A-4147-A177-3AD203B41FA5}">
                      <a16:colId xmlns:a16="http://schemas.microsoft.com/office/drawing/2014/main" val="3488724308"/>
                    </a:ext>
                  </a:extLst>
                </a:gridCol>
                <a:gridCol w="1527017">
                  <a:extLst>
                    <a:ext uri="{9D8B030D-6E8A-4147-A177-3AD203B41FA5}">
                      <a16:colId xmlns:a16="http://schemas.microsoft.com/office/drawing/2014/main" val="2188956632"/>
                    </a:ext>
                  </a:extLst>
                </a:gridCol>
                <a:gridCol w="1440582">
                  <a:extLst>
                    <a:ext uri="{9D8B030D-6E8A-4147-A177-3AD203B41FA5}">
                      <a16:colId xmlns:a16="http://schemas.microsoft.com/office/drawing/2014/main" val="595517431"/>
                    </a:ext>
                  </a:extLst>
                </a:gridCol>
                <a:gridCol w="1461084">
                  <a:extLst>
                    <a:ext uri="{9D8B030D-6E8A-4147-A177-3AD203B41FA5}">
                      <a16:colId xmlns:a16="http://schemas.microsoft.com/office/drawing/2014/main" val="3716219002"/>
                    </a:ext>
                  </a:extLst>
                </a:gridCol>
              </a:tblGrid>
              <a:tr h="46228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Account</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816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Calling minutes*</a:t>
                      </a:r>
                    </a:p>
                  </a:txBody>
                  <a:tcPr anchor="ct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300 Minutes</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extLst>
                  <a:ext uri="{0D108BD9-81ED-4DB2-BD59-A6C34878D82A}">
                    <a16:rowId xmlns:a16="http://schemas.microsoft.com/office/drawing/2014/main" val="383982555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Phone numbers</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Account</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extLst>
                  <a:ext uri="{0D108BD9-81ED-4DB2-BD59-A6C34878D82A}">
                    <a16:rowId xmlns:a16="http://schemas.microsoft.com/office/drawing/2014/main" val="16309875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Additional phone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236387709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Standard rate global numbers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 Usage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alpha val="20000"/>
                      </a:schemeClr>
                    </a:solidFill>
                  </a:tcPr>
                </a:tc>
                <a:extLst>
                  <a:ext uri="{0D108BD9-81ED-4DB2-BD59-A6C34878D82A}">
                    <a16:rowId xmlns:a16="http://schemas.microsoft.com/office/drawing/2014/main" val="13935239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Premium rate global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 Usage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a:t>
                      </a:r>
                    </a:p>
                  </a:txBody>
                  <a:tcPr anchor="ctr">
                    <a:solidFill>
                      <a:schemeClr val="bg1">
                        <a:lumMod val="75000"/>
                        <a:alpha val="20000"/>
                      </a:schemeClr>
                    </a:solidFill>
                  </a:tcPr>
                </a:tc>
                <a:extLst>
                  <a:ext uri="{0D108BD9-81ED-4DB2-BD59-A6C34878D82A}">
                    <a16:rowId xmlns:a16="http://schemas.microsoft.com/office/drawing/2014/main" val="28797781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Text messaging*</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1000 Pooled Segments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2257158009"/>
                  </a:ext>
                </a:extLst>
              </a:tr>
              <a:tr h="369570">
                <a:tc>
                  <a:txBody>
                    <a:bodyPr/>
                    <a:lstStyle/>
                    <a:p>
                      <a:pPr marL="0" algn="l"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24 x 7 support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2766552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Online account administration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09027163"/>
                  </a:ext>
                </a:extLst>
              </a:tr>
              <a:tr h="550545">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Video</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8498350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conferencing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25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 Participants</a:t>
                      </a:r>
                    </a:p>
                  </a:txBody>
                  <a:tcPr anchor="ctr">
                    <a:solidFill>
                      <a:schemeClr val="bg1">
                        <a:lumMod val="75000"/>
                        <a:alpha val="20000"/>
                      </a:schemeClr>
                    </a:solidFill>
                  </a:tcPr>
                </a:tc>
                <a:extLst>
                  <a:ext uri="{0D108BD9-81ED-4DB2-BD59-A6C34878D82A}">
                    <a16:rowId xmlns:a16="http://schemas.microsoft.com/office/drawing/2014/main" val="594233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duration*</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382058096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Screen sharing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19848754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Document sharing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9457778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chat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7840319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Moderator controls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5350798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AES 256-bit encryption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60009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iOS App</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5487859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Security codes &amp; meeting lock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68649259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video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201668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whiteboard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9356507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video streaming (YouTube)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601785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HiFi video transcription</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22269750"/>
                  </a:ext>
                </a:extLst>
              </a:tr>
              <a:tr h="526394">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Voice features</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40716738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Address book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1646050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Audio conferencing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8278965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analytics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3436956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blocking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6568659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forwarding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8779030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handling rules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5526737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logs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79872407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notifications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6732216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recording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2693570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screening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31884866"/>
                  </a:ext>
                </a:extLst>
              </a:tr>
              <a:tr h="26352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transfer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998756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waiting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8589856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Caller 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86354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Click-to-call</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3606740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Dial-by-name directory</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20475061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E911</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6469002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Follow me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32217629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5116790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HD voice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01581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voice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269351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Hold music</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9396193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International calling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extLst>
                  <a:ext uri="{0D108BD9-81ED-4DB2-BD59-A6C34878D82A}">
                    <a16:rowId xmlns:a16="http://schemas.microsoft.com/office/drawing/2014/main" val="10219259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IP desk phone compatible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09603046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Menus (Automated attendant)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78163049"/>
                  </a:ext>
                </a:extLst>
              </a:tr>
              <a:tr h="42608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Mobile Apps (iOS/Android)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25282785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Number porting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9187101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Rooms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extLst>
                  <a:ext uri="{0D108BD9-81ED-4DB2-BD59-A6C34878D82A}">
                    <a16:rowId xmlns:a16="http://schemas.microsoft.com/office/drawing/2014/main" val="417924661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Scheduled 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2925513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 tagging</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14099886"/>
                  </a:ext>
                </a:extLst>
              </a:tr>
              <a:tr h="5067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Productivity</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109950348"/>
                  </a:ext>
                </a:extLst>
              </a:tr>
              <a:tr h="33591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CRM integration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780952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Fax from phone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5795770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Inbound faxing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338691153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receptionist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extLst>
                  <a:ext uri="{0D108BD9-81ED-4DB2-BD59-A6C34878D82A}">
                    <a16:rowId xmlns:a16="http://schemas.microsoft.com/office/drawing/2014/main" val="23387810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to email notification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94356165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transcription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74643865"/>
                  </a:ext>
                </a:extLst>
              </a:tr>
            </a:tbl>
          </a:graphicData>
        </a:graphic>
      </p:graphicFrame>
      <p:graphicFrame>
        <p:nvGraphicFramePr>
          <p:cNvPr id="31" name="Table 183">
            <a:extLst>
              <a:ext uri="{FF2B5EF4-FFF2-40B4-BE49-F238E27FC236}">
                <a16:creationId xmlns:a16="http://schemas.microsoft.com/office/drawing/2014/main" id="{3A47DC65-CAED-4F09-B48C-12882663A255}"/>
              </a:ext>
            </a:extLst>
          </p:cNvPr>
          <p:cNvGraphicFramePr>
            <a:graphicFrameLocks noGrp="1"/>
          </p:cNvGraphicFramePr>
          <p:nvPr>
            <p:extLst>
              <p:ext uri="{D42A27DB-BD31-4B8C-83A1-F6EECF244321}">
                <p14:modId xmlns:p14="http://schemas.microsoft.com/office/powerpoint/2010/main" val="3780143876"/>
              </p:ext>
            </p:extLst>
          </p:nvPr>
        </p:nvGraphicFramePr>
        <p:xfrm>
          <a:off x="2555835" y="24829282"/>
          <a:ext cx="7669390" cy="22882839"/>
        </p:xfrm>
        <a:graphic>
          <a:graphicData uri="http://schemas.openxmlformats.org/drawingml/2006/table">
            <a:tbl>
              <a:tblPr firstRow="1" bandRow="1">
                <a:tableStyleId>{C083E6E3-FA7D-4D7B-A595-EF9225AFEA82}</a:tableStyleId>
              </a:tblPr>
              <a:tblGrid>
                <a:gridCol w="3240707">
                  <a:extLst>
                    <a:ext uri="{9D8B030D-6E8A-4147-A177-3AD203B41FA5}">
                      <a16:colId xmlns:a16="http://schemas.microsoft.com/office/drawing/2014/main" val="3488724308"/>
                    </a:ext>
                  </a:extLst>
                </a:gridCol>
                <a:gridCol w="1527017">
                  <a:extLst>
                    <a:ext uri="{9D8B030D-6E8A-4147-A177-3AD203B41FA5}">
                      <a16:colId xmlns:a16="http://schemas.microsoft.com/office/drawing/2014/main" val="2188956632"/>
                    </a:ext>
                  </a:extLst>
                </a:gridCol>
                <a:gridCol w="1440582">
                  <a:extLst>
                    <a:ext uri="{9D8B030D-6E8A-4147-A177-3AD203B41FA5}">
                      <a16:colId xmlns:a16="http://schemas.microsoft.com/office/drawing/2014/main" val="595517431"/>
                    </a:ext>
                  </a:extLst>
                </a:gridCol>
                <a:gridCol w="1461084">
                  <a:extLst>
                    <a:ext uri="{9D8B030D-6E8A-4147-A177-3AD203B41FA5}">
                      <a16:colId xmlns:a16="http://schemas.microsoft.com/office/drawing/2014/main" val="3716219002"/>
                    </a:ext>
                  </a:extLst>
                </a:gridCol>
              </a:tblGrid>
              <a:tr h="46228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Account</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816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Calling minutes*</a:t>
                      </a:r>
                    </a:p>
                  </a:txBody>
                  <a:tcPr anchor="ct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300 Minutes</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extLst>
                  <a:ext uri="{0D108BD9-81ED-4DB2-BD59-A6C34878D82A}">
                    <a16:rowId xmlns:a16="http://schemas.microsoft.com/office/drawing/2014/main" val="383982555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Phone numbers</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Account</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extLst>
                  <a:ext uri="{0D108BD9-81ED-4DB2-BD59-A6C34878D82A}">
                    <a16:rowId xmlns:a16="http://schemas.microsoft.com/office/drawing/2014/main" val="16309875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Additional phone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236387709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Standard rate global numbers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 Usage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alpha val="20000"/>
                      </a:schemeClr>
                    </a:solidFill>
                  </a:tcPr>
                </a:tc>
                <a:extLst>
                  <a:ext uri="{0D108BD9-81ED-4DB2-BD59-A6C34878D82A}">
                    <a16:rowId xmlns:a16="http://schemas.microsoft.com/office/drawing/2014/main" val="13935239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Premium rate global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 Usage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a:t>
                      </a:r>
                    </a:p>
                  </a:txBody>
                  <a:tcPr anchor="ctr">
                    <a:solidFill>
                      <a:schemeClr val="bg1">
                        <a:lumMod val="75000"/>
                        <a:alpha val="20000"/>
                      </a:schemeClr>
                    </a:solidFill>
                  </a:tcPr>
                </a:tc>
                <a:extLst>
                  <a:ext uri="{0D108BD9-81ED-4DB2-BD59-A6C34878D82A}">
                    <a16:rowId xmlns:a16="http://schemas.microsoft.com/office/drawing/2014/main" val="28797781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Text messaging*</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1000 Pooled Segments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2257158009"/>
                  </a:ext>
                </a:extLst>
              </a:tr>
              <a:tr h="369570">
                <a:tc>
                  <a:txBody>
                    <a:bodyPr/>
                    <a:lstStyle/>
                    <a:p>
                      <a:pPr marL="0" algn="l"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24 x 7 support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2766552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Online account administration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09027163"/>
                  </a:ext>
                </a:extLst>
              </a:tr>
              <a:tr h="550545">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Video</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8498350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conferencing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25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 Participants</a:t>
                      </a:r>
                    </a:p>
                  </a:txBody>
                  <a:tcPr anchor="ctr">
                    <a:solidFill>
                      <a:schemeClr val="bg1">
                        <a:lumMod val="75000"/>
                        <a:alpha val="20000"/>
                      </a:schemeClr>
                    </a:solidFill>
                  </a:tcPr>
                </a:tc>
                <a:extLst>
                  <a:ext uri="{0D108BD9-81ED-4DB2-BD59-A6C34878D82A}">
                    <a16:rowId xmlns:a16="http://schemas.microsoft.com/office/drawing/2014/main" val="594233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duration*</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382058096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Screen sharing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19848754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Document sharing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9457778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chat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7840319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Moderator controls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5350798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AES 256-bit encryption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60009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iOS App</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5487859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Security codes &amp; meeting lock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68649259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video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201668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whiteboard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9356507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video streaming (YouTube)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601785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HiFi video transcription</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22269750"/>
                  </a:ext>
                </a:extLst>
              </a:tr>
              <a:tr h="526394">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Voice features</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40716738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Address book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1646050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Audio conferencing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8278965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analytics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3436956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blocking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6568659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forwarding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8779030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handling rules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5526737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logs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79872407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notifications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6732216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recording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2693570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screening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31884866"/>
                  </a:ext>
                </a:extLst>
              </a:tr>
              <a:tr h="26352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transfer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998756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waiting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8589856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Caller 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86354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Click-to-call</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3606740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Dial-by-name directory</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20475061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E911</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6469002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Follow me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32217629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5116790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HD voice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01581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voice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269351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Hold music</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9396193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International calling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extLst>
                  <a:ext uri="{0D108BD9-81ED-4DB2-BD59-A6C34878D82A}">
                    <a16:rowId xmlns:a16="http://schemas.microsoft.com/office/drawing/2014/main" val="10219259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IP desk phone compatible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09603046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Menus (Automated attendant)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78163049"/>
                  </a:ext>
                </a:extLst>
              </a:tr>
              <a:tr h="42608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Mobile Apps (iOS/Android)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25282785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Number porting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9187101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Rooms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extLst>
                  <a:ext uri="{0D108BD9-81ED-4DB2-BD59-A6C34878D82A}">
                    <a16:rowId xmlns:a16="http://schemas.microsoft.com/office/drawing/2014/main" val="417924661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Scheduled 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2925513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 tagging</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14099886"/>
                  </a:ext>
                </a:extLst>
              </a:tr>
              <a:tr h="5067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Productivity</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109950348"/>
                  </a:ext>
                </a:extLst>
              </a:tr>
              <a:tr h="33591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CRM integration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780952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Fax from phone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5795770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Inbound faxing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338691153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receptionist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extLst>
                  <a:ext uri="{0D108BD9-81ED-4DB2-BD59-A6C34878D82A}">
                    <a16:rowId xmlns:a16="http://schemas.microsoft.com/office/drawing/2014/main" val="23387810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to email notification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94356165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transcription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74643865"/>
                  </a:ext>
                </a:extLst>
              </a:tr>
            </a:tbl>
          </a:graphicData>
        </a:graphic>
      </p:graphicFrame>
      <p:graphicFrame>
        <p:nvGraphicFramePr>
          <p:cNvPr id="33" name="Table 183">
            <a:extLst>
              <a:ext uri="{FF2B5EF4-FFF2-40B4-BE49-F238E27FC236}">
                <a16:creationId xmlns:a16="http://schemas.microsoft.com/office/drawing/2014/main" id="{AED136D6-8952-485C-A270-66DC3DE20988}"/>
              </a:ext>
            </a:extLst>
          </p:cNvPr>
          <p:cNvGraphicFramePr>
            <a:graphicFrameLocks noGrp="1"/>
          </p:cNvGraphicFramePr>
          <p:nvPr>
            <p:extLst>
              <p:ext uri="{D42A27DB-BD31-4B8C-83A1-F6EECF244321}">
                <p14:modId xmlns:p14="http://schemas.microsoft.com/office/powerpoint/2010/main" val="2751932523"/>
              </p:ext>
            </p:extLst>
          </p:nvPr>
        </p:nvGraphicFramePr>
        <p:xfrm>
          <a:off x="2708235" y="24981682"/>
          <a:ext cx="7669390" cy="22882839"/>
        </p:xfrm>
        <a:graphic>
          <a:graphicData uri="http://schemas.openxmlformats.org/drawingml/2006/table">
            <a:tbl>
              <a:tblPr firstRow="1" bandRow="1">
                <a:tableStyleId>{C083E6E3-FA7D-4D7B-A595-EF9225AFEA82}</a:tableStyleId>
              </a:tblPr>
              <a:tblGrid>
                <a:gridCol w="3240707">
                  <a:extLst>
                    <a:ext uri="{9D8B030D-6E8A-4147-A177-3AD203B41FA5}">
                      <a16:colId xmlns:a16="http://schemas.microsoft.com/office/drawing/2014/main" val="3488724308"/>
                    </a:ext>
                  </a:extLst>
                </a:gridCol>
                <a:gridCol w="1527017">
                  <a:extLst>
                    <a:ext uri="{9D8B030D-6E8A-4147-A177-3AD203B41FA5}">
                      <a16:colId xmlns:a16="http://schemas.microsoft.com/office/drawing/2014/main" val="2188956632"/>
                    </a:ext>
                  </a:extLst>
                </a:gridCol>
                <a:gridCol w="1440582">
                  <a:extLst>
                    <a:ext uri="{9D8B030D-6E8A-4147-A177-3AD203B41FA5}">
                      <a16:colId xmlns:a16="http://schemas.microsoft.com/office/drawing/2014/main" val="595517431"/>
                    </a:ext>
                  </a:extLst>
                </a:gridCol>
                <a:gridCol w="1461084">
                  <a:extLst>
                    <a:ext uri="{9D8B030D-6E8A-4147-A177-3AD203B41FA5}">
                      <a16:colId xmlns:a16="http://schemas.microsoft.com/office/drawing/2014/main" val="3716219002"/>
                    </a:ext>
                  </a:extLst>
                </a:gridCol>
              </a:tblGrid>
              <a:tr h="46228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Account</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816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Calling minutes*</a:t>
                      </a:r>
                    </a:p>
                  </a:txBody>
                  <a:tcPr anchor="ct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300 Minutes</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extLst>
                  <a:ext uri="{0D108BD9-81ED-4DB2-BD59-A6C34878D82A}">
                    <a16:rowId xmlns:a16="http://schemas.microsoft.com/office/drawing/2014/main" val="383982555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Phone numbers</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Account</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extLst>
                  <a:ext uri="{0D108BD9-81ED-4DB2-BD59-A6C34878D82A}">
                    <a16:rowId xmlns:a16="http://schemas.microsoft.com/office/drawing/2014/main" val="16309875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Additional phone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236387709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Standard rate global numbers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 Usage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alpha val="20000"/>
                      </a:schemeClr>
                    </a:solidFill>
                  </a:tcPr>
                </a:tc>
                <a:extLst>
                  <a:ext uri="{0D108BD9-81ED-4DB2-BD59-A6C34878D82A}">
                    <a16:rowId xmlns:a16="http://schemas.microsoft.com/office/drawing/2014/main" val="13935239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Premium rate global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 Usage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a:t>
                      </a:r>
                    </a:p>
                  </a:txBody>
                  <a:tcPr anchor="ctr">
                    <a:solidFill>
                      <a:schemeClr val="bg1">
                        <a:lumMod val="75000"/>
                        <a:alpha val="20000"/>
                      </a:schemeClr>
                    </a:solidFill>
                  </a:tcPr>
                </a:tc>
                <a:extLst>
                  <a:ext uri="{0D108BD9-81ED-4DB2-BD59-A6C34878D82A}">
                    <a16:rowId xmlns:a16="http://schemas.microsoft.com/office/drawing/2014/main" val="28797781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Text messaging*</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1000 Pooled Segments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2257158009"/>
                  </a:ext>
                </a:extLst>
              </a:tr>
              <a:tr h="369570">
                <a:tc>
                  <a:txBody>
                    <a:bodyPr/>
                    <a:lstStyle/>
                    <a:p>
                      <a:pPr marL="0" algn="l"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24 x 7 support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2766552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Online account administration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09027163"/>
                  </a:ext>
                </a:extLst>
              </a:tr>
              <a:tr h="550545">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Video</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8498350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conferencing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25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 Participants</a:t>
                      </a:r>
                    </a:p>
                  </a:txBody>
                  <a:tcPr anchor="ctr">
                    <a:solidFill>
                      <a:schemeClr val="bg1">
                        <a:lumMod val="75000"/>
                        <a:alpha val="20000"/>
                      </a:schemeClr>
                    </a:solidFill>
                  </a:tcPr>
                </a:tc>
                <a:extLst>
                  <a:ext uri="{0D108BD9-81ED-4DB2-BD59-A6C34878D82A}">
                    <a16:rowId xmlns:a16="http://schemas.microsoft.com/office/drawing/2014/main" val="594233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duration*</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382058096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Screen sharing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19848754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Document sharing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9457778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chat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7840319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Moderator controls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5350798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AES 256-bit encryption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60009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iOS App</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5487859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Security codes &amp; meeting lock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68649259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video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201668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whiteboard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9356507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video streaming (YouTube)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601785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HiFi video transcription</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22269750"/>
                  </a:ext>
                </a:extLst>
              </a:tr>
              <a:tr h="526394">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Voice features</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40716738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Address book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1646050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Audio conferencing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8278965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analytics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3436956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blocking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6568659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forwarding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8779030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handling rules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5526737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logs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79872407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notifications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6732216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recording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2693570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screening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31884866"/>
                  </a:ext>
                </a:extLst>
              </a:tr>
              <a:tr h="26352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transfer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998756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waiting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8589856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Caller 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86354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Click-to-call</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3606740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Dial-by-name directory</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20475061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E911</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6469002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Follow me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32217629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5116790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HD voice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01581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voice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269351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Hold music</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9396193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International calling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extLst>
                  <a:ext uri="{0D108BD9-81ED-4DB2-BD59-A6C34878D82A}">
                    <a16:rowId xmlns:a16="http://schemas.microsoft.com/office/drawing/2014/main" val="10219259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IP desk phone compatible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09603046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Menus (Automated attendant)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78163049"/>
                  </a:ext>
                </a:extLst>
              </a:tr>
              <a:tr h="42608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Mobile Apps (iOS/Android)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25282785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Number porting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9187101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Rooms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extLst>
                  <a:ext uri="{0D108BD9-81ED-4DB2-BD59-A6C34878D82A}">
                    <a16:rowId xmlns:a16="http://schemas.microsoft.com/office/drawing/2014/main" val="417924661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Scheduled 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2925513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 tagging</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14099886"/>
                  </a:ext>
                </a:extLst>
              </a:tr>
              <a:tr h="5067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Productivity</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109950348"/>
                  </a:ext>
                </a:extLst>
              </a:tr>
              <a:tr h="33591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CRM integration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780952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Fax from phone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5795770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Inbound faxing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338691153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receptionist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extLst>
                  <a:ext uri="{0D108BD9-81ED-4DB2-BD59-A6C34878D82A}">
                    <a16:rowId xmlns:a16="http://schemas.microsoft.com/office/drawing/2014/main" val="23387810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to email notification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94356165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transcription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74643865"/>
                  </a:ext>
                </a:extLst>
              </a:tr>
            </a:tbl>
          </a:graphicData>
        </a:graphic>
      </p:graphicFrame>
      <p:graphicFrame>
        <p:nvGraphicFramePr>
          <p:cNvPr id="35" name="Table 183">
            <a:extLst>
              <a:ext uri="{FF2B5EF4-FFF2-40B4-BE49-F238E27FC236}">
                <a16:creationId xmlns:a16="http://schemas.microsoft.com/office/drawing/2014/main" id="{0C23FD76-4888-4745-A236-B9FA0577D48A}"/>
              </a:ext>
            </a:extLst>
          </p:cNvPr>
          <p:cNvGraphicFramePr>
            <a:graphicFrameLocks noGrp="1"/>
          </p:cNvGraphicFramePr>
          <p:nvPr>
            <p:extLst>
              <p:ext uri="{D42A27DB-BD31-4B8C-83A1-F6EECF244321}">
                <p14:modId xmlns:p14="http://schemas.microsoft.com/office/powerpoint/2010/main" val="2751932523"/>
              </p:ext>
            </p:extLst>
          </p:nvPr>
        </p:nvGraphicFramePr>
        <p:xfrm>
          <a:off x="2860635" y="25134082"/>
          <a:ext cx="7669390" cy="22882839"/>
        </p:xfrm>
        <a:graphic>
          <a:graphicData uri="http://schemas.openxmlformats.org/drawingml/2006/table">
            <a:tbl>
              <a:tblPr firstRow="1" bandRow="1">
                <a:tableStyleId>{C083E6E3-FA7D-4D7B-A595-EF9225AFEA82}</a:tableStyleId>
              </a:tblPr>
              <a:tblGrid>
                <a:gridCol w="3240707">
                  <a:extLst>
                    <a:ext uri="{9D8B030D-6E8A-4147-A177-3AD203B41FA5}">
                      <a16:colId xmlns:a16="http://schemas.microsoft.com/office/drawing/2014/main" val="3488724308"/>
                    </a:ext>
                  </a:extLst>
                </a:gridCol>
                <a:gridCol w="1527017">
                  <a:extLst>
                    <a:ext uri="{9D8B030D-6E8A-4147-A177-3AD203B41FA5}">
                      <a16:colId xmlns:a16="http://schemas.microsoft.com/office/drawing/2014/main" val="2188956632"/>
                    </a:ext>
                  </a:extLst>
                </a:gridCol>
                <a:gridCol w="1440582">
                  <a:extLst>
                    <a:ext uri="{9D8B030D-6E8A-4147-A177-3AD203B41FA5}">
                      <a16:colId xmlns:a16="http://schemas.microsoft.com/office/drawing/2014/main" val="595517431"/>
                    </a:ext>
                  </a:extLst>
                </a:gridCol>
                <a:gridCol w="1461084">
                  <a:extLst>
                    <a:ext uri="{9D8B030D-6E8A-4147-A177-3AD203B41FA5}">
                      <a16:colId xmlns:a16="http://schemas.microsoft.com/office/drawing/2014/main" val="3716219002"/>
                    </a:ext>
                  </a:extLst>
                </a:gridCol>
              </a:tblGrid>
              <a:tr h="462280">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Account</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816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Calling minutes*</a:t>
                      </a:r>
                    </a:p>
                  </a:txBody>
                  <a:tcPr anchor="ct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300 Minutes</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Unlimited</a:t>
                      </a:r>
                    </a:p>
                  </a:txBody>
                  <a:tcPr>
                    <a:lnT w="12700" cmpd="sng">
                      <a:noFill/>
                    </a:lnT>
                    <a:solidFill>
                      <a:schemeClr val="bg1">
                        <a:lumMod val="75000"/>
                        <a:alpha val="20000"/>
                      </a:schemeClr>
                    </a:solidFill>
                  </a:tcPr>
                </a:tc>
                <a:extLst>
                  <a:ext uri="{0D108BD9-81ED-4DB2-BD59-A6C34878D82A}">
                    <a16:rowId xmlns:a16="http://schemas.microsoft.com/office/drawing/2014/main" val="383982555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Phone numbers</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Account</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 Per User</a:t>
                      </a:r>
                    </a:p>
                  </a:txBody>
                  <a:tcPr anchor="ctr"/>
                </a:tc>
                <a:extLst>
                  <a:ext uri="{0D108BD9-81ED-4DB2-BD59-A6C34878D82A}">
                    <a16:rowId xmlns:a16="http://schemas.microsoft.com/office/drawing/2014/main" val="16309875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Additional phone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236387709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Standard rate global numbers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 Usage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  </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alpha val="20000"/>
                      </a:schemeClr>
                    </a:solidFill>
                  </a:tcPr>
                </a:tc>
                <a:extLst>
                  <a:ext uri="{0D108BD9-81ED-4DB2-BD59-A6C34878D82A}">
                    <a16:rowId xmlns:a16="http://schemas.microsoft.com/office/drawing/2014/main" val="13935239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Premium rate global numbers</a:t>
                      </a:r>
                    </a:p>
                  </a:txBody>
                  <a:tcPr anchor="ctr">
                    <a:solidFill>
                      <a:schemeClr val="bg1">
                        <a:lumMod val="75000"/>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 Usage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  </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$15/mo</a:t>
                      </a:r>
                    </a:p>
                  </a:txBody>
                  <a:tcPr anchor="ctr">
                    <a:solidFill>
                      <a:schemeClr val="bg1">
                        <a:lumMod val="75000"/>
                        <a:alpha val="20000"/>
                      </a:schemeClr>
                    </a:solidFill>
                  </a:tcPr>
                </a:tc>
                <a:extLst>
                  <a:ext uri="{0D108BD9-81ED-4DB2-BD59-A6C34878D82A}">
                    <a16:rowId xmlns:a16="http://schemas.microsoft.com/office/drawing/2014/main" val="28797781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Text messaging*</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1000 Pooled Segments</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algn="ctr"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2257158009"/>
                  </a:ext>
                </a:extLst>
              </a:tr>
              <a:tr h="369570">
                <a:tc>
                  <a:txBody>
                    <a:bodyPr/>
                    <a:lstStyle/>
                    <a:p>
                      <a:pPr marL="0" algn="l" defTabSz="1219170" rtl="0" eaLnBrk="1" latinLnBrk="0" hangingPunct="1"/>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24 x 7 support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2766552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Online account administration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09027163"/>
                  </a:ext>
                </a:extLst>
              </a:tr>
              <a:tr h="550545">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Video</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8498350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conferencing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25 Participants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100 Participants</a:t>
                      </a:r>
                    </a:p>
                  </a:txBody>
                  <a:tcPr anchor="ctr">
                    <a:solidFill>
                      <a:schemeClr val="bg1">
                        <a:lumMod val="75000"/>
                        <a:alpha val="20000"/>
                      </a:schemeClr>
                    </a:solidFill>
                  </a:tcPr>
                </a:tc>
                <a:extLst>
                  <a:ext uri="{0D108BD9-81ED-4DB2-BD59-A6C34878D82A}">
                    <a16:rowId xmlns:a16="http://schemas.microsoft.com/office/drawing/2014/main" val="594233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duration*</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Unlimited</a:t>
                      </a:r>
                    </a:p>
                  </a:txBody>
                  <a:tcPr anchor="ctr">
                    <a:solidFill>
                      <a:schemeClr val="bg1">
                        <a:alpha val="20000"/>
                      </a:schemeClr>
                    </a:solidFill>
                  </a:tcPr>
                </a:tc>
                <a:extLst>
                  <a:ext uri="{0D108BD9-81ED-4DB2-BD59-A6C34878D82A}">
                    <a16:rowId xmlns:a16="http://schemas.microsoft.com/office/drawing/2014/main" val="382058096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Screen sharing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19848754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Document sharing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9457778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Meeting chat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7840319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Moderator controls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5350798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AES 256-bit encryption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60009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iOS App</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5487859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Security codes &amp; meeting lock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68649259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video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201668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Video whiteboard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93565072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video streaming (YouTube)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6017858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HiFi video transcription</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22269750"/>
                  </a:ext>
                </a:extLst>
              </a:tr>
              <a:tr h="526394">
                <a:tc>
                  <a:txBody>
                    <a:bodyPr/>
                    <a:lstStyle/>
                    <a:p>
                      <a:pPr marL="0" algn="l" defTabSz="1219170" rtl="0" eaLnBrk="1" latinLnBrk="0" hangingPunct="1"/>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Voice features</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kern="1200" dirty="0">
                        <a:solidFill>
                          <a:schemeClr val="bg1">
                            <a:lumMod val="65000"/>
                          </a:schemeClr>
                        </a:solidFill>
                        <a:latin typeface="Font Awesome 5 Free Solid" panose="02000503000000000000" pitchFamily="50" charset="0"/>
                        <a:ea typeface="+mn-ea"/>
                        <a:cs typeface="+mn-cs"/>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40716738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Address book</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16460500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Audio conferencing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8278965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analytics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3436956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blocking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65686597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forwarding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88779030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handling rules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55267373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logs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79872407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notifications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67322168"/>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recording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26935708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screening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31884866"/>
                  </a:ext>
                </a:extLst>
              </a:tr>
              <a:tr h="26352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transfer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1998756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 waiting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8589856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Caller 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863541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Click-to-call</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3606740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Dial-by-name directory</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20475061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E911</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64690020"/>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Follow me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322176297"/>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15116790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HD voice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0158184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HIPAA compliant voice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269351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Hold music</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293961938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International calling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Rates Apply</a:t>
                      </a:r>
                    </a:p>
                  </a:txBody>
                  <a:tcPr anchor="ctr">
                    <a:solidFill>
                      <a:schemeClr val="bg1">
                        <a:alpha val="20000"/>
                      </a:schemeClr>
                    </a:solidFill>
                  </a:tcPr>
                </a:tc>
                <a:extLst>
                  <a:ext uri="{0D108BD9-81ED-4DB2-BD59-A6C34878D82A}">
                    <a16:rowId xmlns:a16="http://schemas.microsoft.com/office/drawing/2014/main" val="102192598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IP desk phone compatible</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4096030469"/>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Menus (Automated attendant)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478163049"/>
                  </a:ext>
                </a:extLst>
              </a:tr>
              <a:tr h="42608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Mobile Apps (iOS/Android)</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125282785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Number porting</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2791871015"/>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Rooms</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$5/mo</a:t>
                      </a:r>
                    </a:p>
                  </a:txBody>
                  <a:tcPr anchor="ctr">
                    <a:solidFill>
                      <a:schemeClr val="bg1">
                        <a:lumMod val="75000"/>
                        <a:alpha val="20000"/>
                      </a:schemeClr>
                    </a:solidFill>
                  </a:tcPr>
                </a:tc>
                <a:extLst>
                  <a:ext uri="{0D108BD9-81ED-4DB2-BD59-A6C34878D82A}">
                    <a16:rowId xmlns:a16="http://schemas.microsoft.com/office/drawing/2014/main" val="417924661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Scheduled greetings</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1229255133"/>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 tagging</a:t>
                      </a: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214099886"/>
                  </a:ext>
                </a:extLst>
              </a:tr>
              <a:tr h="5067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Productivity</a:t>
                      </a:r>
                    </a:p>
                  </a:txBody>
                  <a:tcPr anchor="b">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nchor="ctr">
                    <a:lnT w="12700" cap="flat" cmpd="sng" algn="ctr">
                      <a:solidFill>
                        <a:schemeClr val="bg1">
                          <a:lumMod val="75000"/>
                        </a:schemeClr>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109950348"/>
                  </a:ext>
                </a:extLst>
              </a:tr>
              <a:tr h="335915">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CRM integration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$5/user</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3178095266"/>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Fax from phone</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alpha val="20000"/>
                      </a:schemeClr>
                    </a:solidFill>
                  </a:tcPr>
                </a:tc>
                <a:extLst>
                  <a:ext uri="{0D108BD9-81ED-4DB2-BD59-A6C34878D82A}">
                    <a16:rowId xmlns:a16="http://schemas.microsoft.com/office/drawing/2014/main" val="4057957701"/>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Inbound faxing</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$2/mo</a:t>
                      </a:r>
                    </a:p>
                  </a:txBody>
                  <a:tcPr anchor="ctr">
                    <a:solidFill>
                      <a:schemeClr val="bg1">
                        <a:lumMod val="75000"/>
                        <a:alpha val="20000"/>
                      </a:schemeClr>
                    </a:solidFill>
                  </a:tcPr>
                </a:tc>
                <a:extLst>
                  <a:ext uri="{0D108BD9-81ED-4DB2-BD59-A6C34878D82A}">
                    <a16:rowId xmlns:a16="http://schemas.microsoft.com/office/drawing/2014/main" val="3386911534"/>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Live receptionist</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$50/mo</a:t>
                      </a:r>
                    </a:p>
                  </a:txBody>
                  <a:tcPr anchor="ctr">
                    <a:solidFill>
                      <a:schemeClr val="bg1">
                        <a:alpha val="20000"/>
                      </a:schemeClr>
                    </a:solidFill>
                  </a:tcPr>
                </a:tc>
                <a:extLst>
                  <a:ext uri="{0D108BD9-81ED-4DB2-BD59-A6C34878D82A}">
                    <a16:rowId xmlns:a16="http://schemas.microsoft.com/office/drawing/2014/main" val="233878107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to email notification</a:t>
                      </a: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bg1">
                        <a:lumMod val="75000"/>
                        <a:alpha val="20000"/>
                      </a:schemeClr>
                    </a:solidFill>
                  </a:tcPr>
                </a:tc>
                <a:extLst>
                  <a:ext uri="{0D108BD9-81ED-4DB2-BD59-A6C34878D82A}">
                    <a16:rowId xmlns:a16="http://schemas.microsoft.com/office/drawing/2014/main" val="943561652"/>
                  </a:ext>
                </a:extLst>
              </a:tr>
              <a:tr h="3708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Voicemail transcription</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bg1">
                              <a:lumMod val="65000"/>
                            </a:schemeClr>
                          </a:solidFill>
                          <a:latin typeface="Font Awesome 5 Free Solid" panose="02000503000000000000" pitchFamily="50" charset="0"/>
                          <a:ea typeface="+mn-ea"/>
                          <a:cs typeface="+mn-cs"/>
                        </a:rPr>
                        <a:t></a:t>
                      </a: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dirty="0">
                          <a:solidFill>
                            <a:srgbClr val="3FAD49"/>
                          </a:solidFill>
                          <a:latin typeface="Font Awesome 5 Free Solid" panose="02000503000000000000" pitchFamily="50"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nchor="ctr">
                    <a:lnB w="12700"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74643865"/>
                  </a:ext>
                </a:extLst>
              </a:tr>
            </a:tbl>
          </a:graphicData>
        </a:graphic>
      </p:graphicFrame>
      <p:graphicFrame>
        <p:nvGraphicFramePr>
          <p:cNvPr id="36" name="Table 36">
            <a:extLst>
              <a:ext uri="{FF2B5EF4-FFF2-40B4-BE49-F238E27FC236}">
                <a16:creationId xmlns:a16="http://schemas.microsoft.com/office/drawing/2014/main" id="{F2DF7D3C-74CB-49DF-9D02-79AFE9794BA4}"/>
              </a:ext>
            </a:extLst>
          </p:cNvPr>
          <p:cNvGraphicFramePr>
            <a:graphicFrameLocks noGrp="1"/>
          </p:cNvGraphicFramePr>
          <p:nvPr>
            <p:extLst>
              <p:ext uri="{D42A27DB-BD31-4B8C-83A1-F6EECF244321}">
                <p14:modId xmlns:p14="http://schemas.microsoft.com/office/powerpoint/2010/main" val="744646972"/>
              </p:ext>
            </p:extLst>
          </p:nvPr>
        </p:nvGraphicFramePr>
        <p:xfrm>
          <a:off x="300905" y="4319006"/>
          <a:ext cx="6256189" cy="2438400"/>
        </p:xfrm>
        <a:graphic>
          <a:graphicData uri="http://schemas.openxmlformats.org/drawingml/2006/table">
            <a:tbl>
              <a:tblPr firstRow="1" bandRow="1">
                <a:tableStyleId>{5940675A-B579-460E-94D1-54222C63F5DA}</a:tableStyleId>
              </a:tblPr>
              <a:tblGrid>
                <a:gridCol w="335111">
                  <a:extLst>
                    <a:ext uri="{9D8B030D-6E8A-4147-A177-3AD203B41FA5}">
                      <a16:colId xmlns:a16="http://schemas.microsoft.com/office/drawing/2014/main" val="2351427172"/>
                    </a:ext>
                  </a:extLst>
                </a:gridCol>
                <a:gridCol w="1694637">
                  <a:extLst>
                    <a:ext uri="{9D8B030D-6E8A-4147-A177-3AD203B41FA5}">
                      <a16:colId xmlns:a16="http://schemas.microsoft.com/office/drawing/2014/main" val="549018120"/>
                    </a:ext>
                  </a:extLst>
                </a:gridCol>
                <a:gridCol w="338328">
                  <a:extLst>
                    <a:ext uri="{9D8B030D-6E8A-4147-A177-3AD203B41FA5}">
                      <a16:colId xmlns:a16="http://schemas.microsoft.com/office/drawing/2014/main" val="1351018812"/>
                    </a:ext>
                  </a:extLst>
                </a:gridCol>
                <a:gridCol w="1728317">
                  <a:extLst>
                    <a:ext uri="{9D8B030D-6E8A-4147-A177-3AD203B41FA5}">
                      <a16:colId xmlns:a16="http://schemas.microsoft.com/office/drawing/2014/main" val="3606919518"/>
                    </a:ext>
                  </a:extLst>
                </a:gridCol>
                <a:gridCol w="338328">
                  <a:extLst>
                    <a:ext uri="{9D8B030D-6E8A-4147-A177-3AD203B41FA5}">
                      <a16:colId xmlns:a16="http://schemas.microsoft.com/office/drawing/2014/main" val="3173319247"/>
                    </a:ext>
                  </a:extLst>
                </a:gridCol>
                <a:gridCol w="1821468">
                  <a:extLst>
                    <a:ext uri="{9D8B030D-6E8A-4147-A177-3AD203B41FA5}">
                      <a16:colId xmlns:a16="http://schemas.microsoft.com/office/drawing/2014/main" val="856239402"/>
                    </a:ext>
                  </a:extLst>
                </a:gridCol>
              </a:tblGrid>
              <a:tr h="2743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24 x 7 support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Online administration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Address book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0234010"/>
                  </a:ext>
                </a:extLst>
              </a:tr>
              <a:tr h="2743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Audio conferencing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Call blocking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Call forwarding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2052925"/>
                  </a:ext>
                </a:extLst>
              </a:tr>
              <a:tr h="2743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Call handling rules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Call logs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Call notifications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031729"/>
                  </a:ext>
                </a:extLst>
              </a:tr>
              <a:tr h="2743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Call screening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Call transfer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Call waiting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8964711"/>
                  </a:ext>
                </a:extLst>
              </a:tr>
              <a:tr h="2743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Caller ID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Click-to-call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Dial-by-name directory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7989372"/>
                  </a:ext>
                </a:extLst>
              </a:tr>
              <a:tr h="2743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E911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Follow 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Greetings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17603036"/>
                  </a:ext>
                </a:extLst>
              </a:tr>
              <a:tr h="2743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HD voice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Hold music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HIPAA compliant voice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00529059"/>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Menus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Mobile Apps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Number porting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28277920"/>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Scheduled greetings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Voice tagging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Fax from phone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3021958"/>
                  </a:ext>
                </a:extLst>
              </a:tr>
            </a:tbl>
          </a:graphicData>
        </a:graphic>
      </p:graphicFrame>
      <p:sp>
        <p:nvSpPr>
          <p:cNvPr id="47" name="Rectangle 46">
            <a:extLst>
              <a:ext uri="{FF2B5EF4-FFF2-40B4-BE49-F238E27FC236}">
                <a16:creationId xmlns:a16="http://schemas.microsoft.com/office/drawing/2014/main" id="{5226403C-6CB6-4ACD-A9A4-0CC61179F1A2}"/>
              </a:ext>
            </a:extLst>
          </p:cNvPr>
          <p:cNvSpPr/>
          <p:nvPr/>
        </p:nvSpPr>
        <p:spPr>
          <a:xfrm>
            <a:off x="0" y="8713113"/>
            <a:ext cx="6858000" cy="4308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8" name="TextBox 47">
            <a:extLst>
              <a:ext uri="{FF2B5EF4-FFF2-40B4-BE49-F238E27FC236}">
                <a16:creationId xmlns:a16="http://schemas.microsoft.com/office/drawing/2014/main" id="{46515C13-3EB5-4940-B6DE-90891031B6FF}"/>
              </a:ext>
            </a:extLst>
          </p:cNvPr>
          <p:cNvSpPr txBox="1"/>
          <p:nvPr/>
        </p:nvSpPr>
        <p:spPr>
          <a:xfrm>
            <a:off x="2516980" y="8809557"/>
            <a:ext cx="891911" cy="276999"/>
          </a:xfrm>
          <a:prstGeom prst="rect">
            <a:avLst/>
          </a:prstGeom>
          <a:noFill/>
        </p:spPr>
        <p:txBody>
          <a:bodyPr wrap="none" rtlCol="0">
            <a:spAutoFit/>
          </a:bodyPr>
          <a:lstStyle/>
          <a:p>
            <a:r>
              <a:rPr lang="en-US" sz="1200" dirty="0">
                <a:solidFill>
                  <a:schemeClr val="bg1"/>
                </a:solidFill>
              </a:rPr>
              <a:t>Phone.com</a:t>
            </a:r>
          </a:p>
        </p:txBody>
      </p:sp>
      <p:cxnSp>
        <p:nvCxnSpPr>
          <p:cNvPr id="49" name="Straight Connector 48">
            <a:extLst>
              <a:ext uri="{FF2B5EF4-FFF2-40B4-BE49-F238E27FC236}">
                <a16:creationId xmlns:a16="http://schemas.microsoft.com/office/drawing/2014/main" id="{99D0FC25-86C3-4D49-9911-B958E29A7572}"/>
              </a:ext>
            </a:extLst>
          </p:cNvPr>
          <p:cNvCxnSpPr>
            <a:cxnSpLocks/>
          </p:cNvCxnSpPr>
          <p:nvPr/>
        </p:nvCxnSpPr>
        <p:spPr>
          <a:xfrm>
            <a:off x="3509885" y="8792895"/>
            <a:ext cx="0" cy="2731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198C37B-6F1C-4952-B59A-DFEFE527B2E2}"/>
              </a:ext>
            </a:extLst>
          </p:cNvPr>
          <p:cNvSpPr txBox="1"/>
          <p:nvPr/>
        </p:nvSpPr>
        <p:spPr>
          <a:xfrm>
            <a:off x="3509885" y="8809556"/>
            <a:ext cx="1051891" cy="276999"/>
          </a:xfrm>
          <a:prstGeom prst="rect">
            <a:avLst/>
          </a:prstGeom>
          <a:noFill/>
        </p:spPr>
        <p:txBody>
          <a:bodyPr wrap="none" rtlCol="0">
            <a:spAutoFit/>
          </a:bodyPr>
          <a:lstStyle/>
          <a:p>
            <a:r>
              <a:rPr lang="en-US" sz="1200" dirty="0">
                <a:solidFill>
                  <a:schemeClr val="bg1"/>
                </a:solidFill>
              </a:rPr>
              <a:t>877 746-6310</a:t>
            </a:r>
          </a:p>
        </p:txBody>
      </p:sp>
      <p:sp>
        <p:nvSpPr>
          <p:cNvPr id="11" name="TextBox 10">
            <a:extLst>
              <a:ext uri="{FF2B5EF4-FFF2-40B4-BE49-F238E27FC236}">
                <a16:creationId xmlns:a16="http://schemas.microsoft.com/office/drawing/2014/main" id="{13611581-565E-46F0-A874-E367C0D489B1}"/>
              </a:ext>
            </a:extLst>
          </p:cNvPr>
          <p:cNvSpPr txBox="1"/>
          <p:nvPr/>
        </p:nvSpPr>
        <p:spPr>
          <a:xfrm>
            <a:off x="353480" y="6915135"/>
            <a:ext cx="4860899" cy="261610"/>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Premium Features</a:t>
            </a:r>
          </a:p>
        </p:txBody>
      </p:sp>
      <p:graphicFrame>
        <p:nvGraphicFramePr>
          <p:cNvPr id="14" name="Table 36">
            <a:extLst>
              <a:ext uri="{FF2B5EF4-FFF2-40B4-BE49-F238E27FC236}">
                <a16:creationId xmlns:a16="http://schemas.microsoft.com/office/drawing/2014/main" id="{4D9E15A6-82B6-4C48-8213-BC79909C231F}"/>
              </a:ext>
            </a:extLst>
          </p:cNvPr>
          <p:cNvGraphicFramePr>
            <a:graphicFrameLocks noGrp="1"/>
          </p:cNvGraphicFramePr>
          <p:nvPr>
            <p:extLst>
              <p:ext uri="{D42A27DB-BD31-4B8C-83A1-F6EECF244321}">
                <p14:modId xmlns:p14="http://schemas.microsoft.com/office/powerpoint/2010/main" val="1062176364"/>
              </p:ext>
            </p:extLst>
          </p:nvPr>
        </p:nvGraphicFramePr>
        <p:xfrm>
          <a:off x="353480" y="7284467"/>
          <a:ext cx="6256189" cy="822960"/>
        </p:xfrm>
        <a:graphic>
          <a:graphicData uri="http://schemas.openxmlformats.org/drawingml/2006/table">
            <a:tbl>
              <a:tblPr firstRow="1" bandRow="1">
                <a:tableStyleId>{5940675A-B579-460E-94D1-54222C63F5DA}</a:tableStyleId>
              </a:tblPr>
              <a:tblGrid>
                <a:gridCol w="335111">
                  <a:extLst>
                    <a:ext uri="{9D8B030D-6E8A-4147-A177-3AD203B41FA5}">
                      <a16:colId xmlns:a16="http://schemas.microsoft.com/office/drawing/2014/main" val="2351427172"/>
                    </a:ext>
                  </a:extLst>
                </a:gridCol>
                <a:gridCol w="1694637">
                  <a:extLst>
                    <a:ext uri="{9D8B030D-6E8A-4147-A177-3AD203B41FA5}">
                      <a16:colId xmlns:a16="http://schemas.microsoft.com/office/drawing/2014/main" val="549018120"/>
                    </a:ext>
                  </a:extLst>
                </a:gridCol>
                <a:gridCol w="338328">
                  <a:extLst>
                    <a:ext uri="{9D8B030D-6E8A-4147-A177-3AD203B41FA5}">
                      <a16:colId xmlns:a16="http://schemas.microsoft.com/office/drawing/2014/main" val="1351018812"/>
                    </a:ext>
                  </a:extLst>
                </a:gridCol>
                <a:gridCol w="1728317">
                  <a:extLst>
                    <a:ext uri="{9D8B030D-6E8A-4147-A177-3AD203B41FA5}">
                      <a16:colId xmlns:a16="http://schemas.microsoft.com/office/drawing/2014/main" val="3606919518"/>
                    </a:ext>
                  </a:extLst>
                </a:gridCol>
                <a:gridCol w="338328">
                  <a:extLst>
                    <a:ext uri="{9D8B030D-6E8A-4147-A177-3AD203B41FA5}">
                      <a16:colId xmlns:a16="http://schemas.microsoft.com/office/drawing/2014/main" val="3173319247"/>
                    </a:ext>
                  </a:extLst>
                </a:gridCol>
                <a:gridCol w="1821468">
                  <a:extLst>
                    <a:ext uri="{9D8B030D-6E8A-4147-A177-3AD203B41FA5}">
                      <a16:colId xmlns:a16="http://schemas.microsoft.com/office/drawing/2014/main" val="856239402"/>
                    </a:ext>
                  </a:extLst>
                </a:gridCol>
              </a:tblGrid>
              <a:tr h="2743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Video Meetings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Call Recording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CRM Integration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0234010"/>
                  </a:ext>
                </a:extLst>
              </a:tr>
              <a:tr h="2743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Live Receptionist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International Numbers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Inbound Faxing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2052925"/>
                  </a:ext>
                </a:extLst>
              </a:tr>
              <a:tr h="27432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AI-Connect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Call Analytics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accent4"/>
                          </a:solidFill>
                          <a:latin typeface="Font Awesome 5 Free Solid" panose="02000503000000000000" pitchFamily="50" charset="0"/>
                          <a:sym typeface="Wingdings" panose="05000000000000000000" pitchFamily="2" charset="2"/>
                        </a:rPr>
                        <a:t></a:t>
                      </a:r>
                      <a:endParaRPr lang="en-US" sz="1050" dirty="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Voicemail Transcription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031729"/>
                  </a:ext>
                </a:extLst>
              </a:tr>
            </a:tbl>
          </a:graphicData>
        </a:graphic>
      </p:graphicFrame>
    </p:spTree>
    <p:extLst>
      <p:ext uri="{BB962C8B-B14F-4D97-AF65-F5344CB8AC3E}">
        <p14:creationId xmlns:p14="http://schemas.microsoft.com/office/powerpoint/2010/main" val="972662265"/>
      </p:ext>
    </p:extLst>
  </p:cSld>
  <p:clrMapOvr>
    <a:masterClrMapping/>
  </p:clrMapOvr>
</p:sld>
</file>

<file path=ppt/theme/theme1.xml><?xml version="1.0" encoding="utf-8"?>
<a:theme xmlns:a="http://schemas.openxmlformats.org/drawingml/2006/main" name="Office Theme">
  <a:themeElements>
    <a:clrScheme name="Phone 2024">
      <a:dk1>
        <a:srgbClr val="000000"/>
      </a:dk1>
      <a:lt1>
        <a:srgbClr val="FFFFFF"/>
      </a:lt1>
      <a:dk2>
        <a:srgbClr val="44546A"/>
      </a:dk2>
      <a:lt2>
        <a:srgbClr val="E7E6E6"/>
      </a:lt2>
      <a:accent1>
        <a:srgbClr val="3FAE29"/>
      </a:accent1>
      <a:accent2>
        <a:srgbClr val="088068"/>
      </a:accent2>
      <a:accent3>
        <a:srgbClr val="2AAD93"/>
      </a:accent3>
      <a:accent4>
        <a:srgbClr val="217B91"/>
      </a:accent4>
      <a:accent5>
        <a:srgbClr val="FD6C3F"/>
      </a:accent5>
      <a:accent6>
        <a:srgbClr val="B3B84B"/>
      </a:accent6>
      <a:hlink>
        <a:srgbClr val="00B050"/>
      </a:hlink>
      <a:folHlink>
        <a:srgbClr val="217B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31372</TotalTime>
  <Words>2934</Words>
  <Application>Microsoft Office PowerPoint</Application>
  <PresentationFormat>Letter Paper (8.5x11 in)</PresentationFormat>
  <Paragraphs>1474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Font Awesome 5 Free Solid</vt:lpstr>
      <vt:lpstr>Open Sans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Newman</dc:creator>
  <cp:lastModifiedBy>Amber Newman</cp:lastModifiedBy>
  <cp:revision>16</cp:revision>
  <dcterms:created xsi:type="dcterms:W3CDTF">2020-09-15T22:39:47Z</dcterms:created>
  <dcterms:modified xsi:type="dcterms:W3CDTF">2024-06-17T21:32:27Z</dcterms:modified>
</cp:coreProperties>
</file>